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5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58" d="100"/>
          <a:sy n="58" d="100"/>
        </p:scale>
        <p:origin x="67" y="451"/>
      </p:cViewPr>
      <p:guideLst>
        <p:guide pos="302"/>
        <p:guide pos="7401"/>
        <p:guide pos="3952" orient="horz"/>
        <p:guide pos="5972"/>
        <p:guide pos="438"/>
        <p:guide pos="7242"/>
        <p:guide pos="436" orient="horz"/>
      </p:guideLst>
    </p:cSldViewPr>
  </p:slideViewPr>
  <p:gridSpacing cx="36004" cy="36004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 /><Relationship Id="rId29" Type="http://schemas.openxmlformats.org/officeDocument/2006/relationships/tableStyles" Target="tableStyles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" preserve="0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 bwMode="auto"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5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5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5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5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5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5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5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5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5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 bwMode="auto"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50"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t/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t/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body" preserve="0" showMasterPhAnim="0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t/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two columns" preserve="0" showMasterPhAnim="0" type="twoColTx" userDrawn="1">
  <p:cSld name="TITLE_AND_TWO_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5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 bwMode="auto"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5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t/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only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t/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One column text" preserve="0" showMasterPhAnim="0" userDrawn="1">
  <p:cSld name="ONE_COLUM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 bwMode="auto">
          <a:xfrm>
            <a:off x="415600" y="740800"/>
            <a:ext cx="3744000" cy="10075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 bwMode="auto"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t/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Main point" preserve="0" showMasterPhAnim="0" userDrawn="1">
  <p:cSld name="MAIN_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 bwMode="auto"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t/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title and description" preserve="0" showMasterPhAnim="0" userDrawn="1">
  <p:cSld name="SECTION_TITLE_AND_DESCRI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 bwMode="auto"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5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 bwMode="auto"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 bwMode="auto"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 bwMode="auto"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t/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aption" preserve="0" showMasterPhAnim="0" userDrawn="1">
  <p:cSld name="CAPTION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 bwMode="auto"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t/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ig number" preserve="0" showMasterPhAnim="0" userDrawn="1">
  <p:cSld name="BIG_NUMB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 bwMode="auto"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pPr>
              <a:defRPr/>
            </a:pPr>
            <a:r>
              <a:rPr/>
              <a:t>xx%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 bwMode="auto"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t/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simple-light-2">
    <p:bg>
      <p:bgPr shadeToTitle="0">
        <a:solidFill>
          <a:schemeClr val="dk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50">
                <a:solidFill>
                  <a:schemeClr val="dk2"/>
                </a:solidFill>
              </a:defRPr>
            </a:lvl1pPr>
            <a:lvl2pPr lvl="1" algn="r">
              <a:buNone/>
              <a:defRPr sz="1350">
                <a:solidFill>
                  <a:schemeClr val="dk2"/>
                </a:solidFill>
              </a:defRPr>
            </a:lvl2pPr>
            <a:lvl3pPr lvl="2" algn="r">
              <a:buNone/>
              <a:defRPr sz="1350">
                <a:solidFill>
                  <a:schemeClr val="dk2"/>
                </a:solidFill>
              </a:defRPr>
            </a:lvl3pPr>
            <a:lvl4pPr lvl="3" algn="r">
              <a:buNone/>
              <a:defRPr sz="1350">
                <a:solidFill>
                  <a:schemeClr val="dk2"/>
                </a:solidFill>
              </a:defRPr>
            </a:lvl4pPr>
            <a:lvl5pPr lvl="4" algn="r">
              <a:buNone/>
              <a:defRPr sz="1350">
                <a:solidFill>
                  <a:schemeClr val="dk2"/>
                </a:solidFill>
              </a:defRPr>
            </a:lvl5pPr>
            <a:lvl6pPr lvl="5" algn="r">
              <a:buNone/>
              <a:defRPr sz="1350">
                <a:solidFill>
                  <a:schemeClr val="dk2"/>
                </a:solidFill>
              </a:defRPr>
            </a:lvl6pPr>
            <a:lvl7pPr lvl="6" algn="r">
              <a:buNone/>
              <a:defRPr sz="1350">
                <a:solidFill>
                  <a:schemeClr val="dk2"/>
                </a:solidFill>
              </a:defRPr>
            </a:lvl7pPr>
            <a:lvl8pPr lvl="7" algn="r">
              <a:buNone/>
              <a:defRPr sz="1350">
                <a:solidFill>
                  <a:schemeClr val="dk2"/>
                </a:solidFill>
              </a:defRPr>
            </a:lvl8pPr>
            <a:lvl9pPr lvl="8" algn="r">
              <a:buNone/>
              <a:defRPr sz="1350">
                <a:solidFill>
                  <a:schemeClr val="dk2"/>
                </a:solidFill>
              </a:defRPr>
            </a:lvl9pPr>
          </a:lstStyle>
          <a:p>
            <a:pPr>
              <a:defRPr/>
            </a:pPr>
            <a:fld id="{00000000-1234-1234-1234-123412341234}" type="slidenum">
              <a:rPr lang="ru"/>
              <a:t/>
            </a:fld>
            <a:endParaRPr lang="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media1.sv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Relationship Id="rId5" Type="http://schemas.openxmlformats.org/officeDocument/2006/relationships/hyperlink" Target="http://publication.pravo.gov.ru/Document/View/0001202202250005" TargetMode="Externa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Relationship Id="rId5" Type="http://schemas.openxmlformats.org/officeDocument/2006/relationships/hyperlink" Target="http://publication.pravo.gov.ru/Document/View/0001202202250005" TargetMode="Externa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Relationship Id="rId5" Type="http://schemas.openxmlformats.org/officeDocument/2006/relationships/hyperlink" Target="http://publication.pravo.gov.ru/Document/View/0001202202250005" TargetMode="Externa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Relationship Id="rId5" Type="http://schemas.openxmlformats.org/officeDocument/2006/relationships/hyperlink" Target="http://publication.pravo.gov.ru/Document/View/0001202202250005" TargetMode="Externa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Relationship Id="rId5" Type="http://schemas.openxmlformats.org/officeDocument/2006/relationships/hyperlink" Target="http://publication.pravo.gov.ru/Document/View/0001202202250005" TargetMode="Externa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Relationship Id="rId5" Type="http://schemas.openxmlformats.org/officeDocument/2006/relationships/hyperlink" Target="http://publication.pravo.gov.ru/Document/View/0001202202250005" TargetMode="Externa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Relationship Id="rId5" Type="http://schemas.openxmlformats.org/officeDocument/2006/relationships/hyperlink" Target="http://publication.pravo.gov.ru/Document/View/0001202202250005" TargetMode="Externa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Relationship Id="rId5" Type="http://schemas.openxmlformats.org/officeDocument/2006/relationships/hyperlink" Target="http://publication.pravo.gov.ru/Document/View/0001202202250005" TargetMode="Externa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media1.sv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media1.svg"/><Relationship Id="rId6" Type="http://schemas.openxmlformats.org/officeDocument/2006/relationships/image" Target="../media/image8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media1.sv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Relationship Id="rId5" Type="http://schemas.openxmlformats.org/officeDocument/2006/relationships/hyperlink" Target="http://publication.pravo.gov.ru/Document/View/0001202202250005" TargetMode="Externa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media1.svg"/><Relationship Id="rId5" Type="http://schemas.openxmlformats.org/officeDocument/2006/relationships/hyperlink" Target="http://publication.pravo.gov.ru/Document/View/00012022022500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ода, синий, Цвет морской волны, Красочност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rcRect l="18222" t="0" r="0" b="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407172" y="470462"/>
            <a:ext cx="306125" cy="306125"/>
          </a:xfrm>
          <a:prstGeom prst="rect">
            <a:avLst/>
          </a:prstGeom>
        </p:spPr>
      </p:pic>
      <p:sp>
        <p:nvSpPr>
          <p:cNvPr id="33" name="SB Sans Display / Text"/>
          <p:cNvSpPr txBox="1"/>
          <p:nvPr/>
        </p:nvSpPr>
        <p:spPr bwMode="auto">
          <a:xfrm>
            <a:off x="488949" y="470407"/>
            <a:ext cx="602540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000" b="1">
                <a:latin typeface="SB Sans Display Semibold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3600" b="1">
                <a:solidFill>
                  <a:schemeClr val="bg1"/>
                </a:solidFill>
                <a:latin typeface="SB Sans Display Semibold"/>
                <a:cs typeface="SB Sans Display Semibold"/>
              </a:rPr>
              <a:t>Елена </a:t>
            </a:r>
            <a:r>
              <a:rPr lang="ru-RU" sz="3600" b="1">
                <a:solidFill>
                  <a:schemeClr val="bg1"/>
                </a:solidFill>
                <a:latin typeface="SB Sans Display Semibold"/>
                <a:cs typeface="SB Sans Display Semibold"/>
              </a:rPr>
              <a:t>Нагам</a:t>
            </a:r>
            <a:endParaRPr lang="ru-RU" sz="3600" b="0">
              <a:solidFill>
                <a:schemeClr val="bg1"/>
              </a:solidFill>
              <a:latin typeface="SB Sans Display Light"/>
              <a:cs typeface="SB Sans Display Light"/>
            </a:endParaRPr>
          </a:p>
        </p:txBody>
      </p:sp>
      <p:sp>
        <p:nvSpPr>
          <p:cNvPr id="23" name="Прямоугольник: скругленные углы 22"/>
          <p:cNvSpPr>
            <a:spLocks noChangeAspect="1"/>
          </p:cNvSpPr>
          <p:nvPr/>
        </p:nvSpPr>
        <p:spPr bwMode="auto">
          <a:xfrm>
            <a:off x="7345017" y="934027"/>
            <a:ext cx="4363337" cy="5382221"/>
          </a:xfrm>
          <a:prstGeom prst="roundRect">
            <a:avLst>
              <a:gd name="adj" fmla="val 8499"/>
            </a:avLst>
          </a:prstGeom>
          <a:solidFill>
            <a:srgbClr val="F8F8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кругленный прямоугольник 36"/>
          <p:cNvSpPr/>
          <p:nvPr/>
        </p:nvSpPr>
        <p:spPr bwMode="auto">
          <a:xfrm>
            <a:off x="479427" y="1828100"/>
            <a:ext cx="6458844" cy="1729261"/>
          </a:xfrm>
          <a:prstGeom prst="roundRect">
            <a:avLst>
              <a:gd name="adj" fmla="val 22542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2438337">
              <a:lnSpc>
                <a:spcPct val="90000"/>
              </a:lnSpc>
              <a:spcBef>
                <a:spcPts val="4500"/>
              </a:spcBef>
              <a:defRPr/>
            </a:pPr>
            <a:endParaRPr lang="ru-RU" sz="480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Скругленный прямоугольник 36"/>
          <p:cNvSpPr/>
          <p:nvPr/>
        </p:nvSpPr>
        <p:spPr bwMode="auto">
          <a:xfrm>
            <a:off x="417025" y="3686523"/>
            <a:ext cx="6448565" cy="2905621"/>
          </a:xfrm>
          <a:prstGeom prst="roundRect">
            <a:avLst>
              <a:gd name="adj" fmla="val 8873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R="0" algn="l">
              <a:spcAft>
                <a:spcPts val="1200"/>
              </a:spcAft>
              <a:buNone/>
              <a:defRPr/>
            </a:pPr>
            <a:endParaRPr lang="ru-RU" sz="440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537363" y="1945936"/>
            <a:ext cx="6443297" cy="1524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SB Sans Display"/>
                <a:cs typeface="SB Sans Display"/>
              </a:rPr>
              <a:t>Основатель ООО «Налоговая стратегия»— собственник, налоговый консультант, юрист, судебный эксперт по бухгалтерской финансовой налоговой экспертизе, профессиональный преподаватель курсов 1С.</a:t>
            </a:r>
            <a:endParaRPr/>
          </a:p>
          <a:p>
            <a:pPr>
              <a:spcAft>
                <a:spcPts val="120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SB Sans Display"/>
                <a:cs typeface="SB Sans Display"/>
              </a:rPr>
              <a:t>Ментор, наставник, участник программ «ИЗЗЗИ-менторы», бизнес-ментор проектов Сбера. Наставник программы «Патриоты» (для участников СВО и членов их семей).</a:t>
            </a:r>
            <a:endParaRPr/>
          </a:p>
        </p:txBody>
      </p:sp>
      <p:sp>
        <p:nvSpPr>
          <p:cNvPr id="31" name="Гарнитуры, размеры шрифта, правила"/>
          <p:cNvSpPr txBox="1"/>
          <p:nvPr/>
        </p:nvSpPr>
        <p:spPr bwMode="auto">
          <a:xfrm>
            <a:off x="651835" y="3744205"/>
            <a:ext cx="274394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SB Sans Display"/>
                <a:cs typeface="SB Sans Display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1600">
                <a:solidFill>
                  <a:srgbClr val="BEF8EC"/>
                </a:solidFill>
              </a:rPr>
              <a:t>Экспертные темы: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776428" y="4091196"/>
            <a:ext cx="2759377" cy="2103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SB Sans Display"/>
                <a:cs typeface="SB Sans Display"/>
              </a:rPr>
              <a:t>Стратегическое налоговое планирование</a:t>
            </a:r>
            <a:endParaRPr/>
          </a:p>
          <a:p>
            <a:pPr>
              <a:spcAft>
                <a:spcPts val="120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SB Sans Display"/>
                <a:cs typeface="SB Sans Display"/>
              </a:rPr>
              <a:t>Налоговая поддержка ИП при запуске стартапов</a:t>
            </a:r>
            <a:endParaRPr/>
          </a:p>
          <a:p>
            <a:pPr>
              <a:spcAft>
                <a:spcPts val="120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SB Sans Display"/>
                <a:cs typeface="SB Sans Display"/>
              </a:rPr>
              <a:t>Налоговая безопасность бизнеса- разработка моделей, налоговое планирование</a:t>
            </a:r>
            <a:endParaRPr/>
          </a:p>
        </p:txBody>
      </p:sp>
      <p:pic>
        <p:nvPicPr>
          <p:cNvPr id="35" name="Ellipse 6971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66790" y="4191680"/>
            <a:ext cx="204736" cy="204736"/>
          </a:xfrm>
          <a:prstGeom prst="rect">
            <a:avLst/>
          </a:prstGeom>
        </p:spPr>
      </p:pic>
      <p:pic>
        <p:nvPicPr>
          <p:cNvPr id="44" name="Ellipse 6971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66790" y="4784283"/>
            <a:ext cx="204736" cy="204736"/>
          </a:xfrm>
          <a:prstGeom prst="rect">
            <a:avLst/>
          </a:prstGeom>
        </p:spPr>
      </p:pic>
      <p:pic>
        <p:nvPicPr>
          <p:cNvPr id="45" name="Ellipse 6971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655384" y="4361770"/>
            <a:ext cx="204736" cy="20473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 bwMode="auto">
          <a:xfrm>
            <a:off x="3835784" y="4231796"/>
            <a:ext cx="293367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SB Sans Display"/>
                <a:cs typeface="SB Sans Display"/>
              </a:rPr>
              <a:t>Судебная бухгалтерская, финансово-экономическая, налоговая экспертиза</a:t>
            </a:r>
            <a:endParaRPr/>
          </a:p>
          <a:p>
            <a:pPr>
              <a:spcAft>
                <a:spcPts val="1200"/>
              </a:spcAft>
              <a:defRPr/>
            </a:pPr>
            <a:endParaRPr lang="ru-RU" sz="140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>
              <a:spcAft>
                <a:spcPts val="1200"/>
              </a:spcAft>
              <a:defRPr/>
            </a:pPr>
            <a:r>
              <a:rPr lang="ru-RU" sz="1400">
                <a:solidFill>
                  <a:schemeClr val="bg1"/>
                </a:solidFill>
                <a:latin typeface="SB Sans Display"/>
                <a:cs typeface="SB Sans Display"/>
              </a:rPr>
              <a:t>Стажировка экспертов, налоговых консультантов</a:t>
            </a:r>
            <a:endParaRPr/>
          </a:p>
        </p:txBody>
      </p:sp>
      <p:sp>
        <p:nvSpPr>
          <p:cNvPr id="49" name="TextBox 48"/>
          <p:cNvSpPr txBox="1"/>
          <p:nvPr/>
        </p:nvSpPr>
        <p:spPr bwMode="auto">
          <a:xfrm>
            <a:off x="465579" y="1180485"/>
            <a:ext cx="6459563" cy="47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sz="1250">
                <a:solidFill>
                  <a:srgbClr val="BEF8EC"/>
                </a:solidFill>
                <a:latin typeface="SB Sans Display"/>
                <a:cs typeface="SB Sans Display"/>
              </a:rPr>
              <a:t>Директор ООО «Налоговая стратегия», налоговый юрист, судебный эксперт, ментор, наставник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355545" y="920043"/>
            <a:ext cx="4357028" cy="5559164"/>
          </a:xfrm>
          <a:prstGeom prst="rect">
            <a:avLst/>
          </a:prstGeom>
        </p:spPr>
      </p:pic>
      <p:pic>
        <p:nvPicPr>
          <p:cNvPr id="5" name="Ellipse 6971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677611" y="5491655"/>
            <a:ext cx="204736" cy="204736"/>
          </a:xfrm>
          <a:prstGeom prst="rect">
            <a:avLst/>
          </a:prstGeom>
        </p:spPr>
      </p:pic>
      <p:pic>
        <p:nvPicPr>
          <p:cNvPr id="7" name="Ellipse 6971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89016" y="5355172"/>
            <a:ext cx="204736" cy="204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5" y="121285"/>
            <a:ext cx="11233151" cy="1141571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defRPr/>
            </a:pPr>
            <a:r>
              <a:rPr lang="ru-RU" sz="4800" b="1" i="0" u="none" strike="noStrike" cap="none" spc="0">
                <a:solidFill>
                  <a:schemeClr val="bg1"/>
                </a:solidFill>
                <a:latin typeface="SB Sans Display Semibold"/>
                <a:ea typeface="+mj-ea"/>
                <a:cs typeface="SB Sans Display Semibold"/>
              </a:rPr>
              <a:t>Как работать на АУСН</a:t>
            </a:r>
            <a:endParaRPr/>
          </a:p>
        </p:txBody>
      </p:sp>
      <p:sp>
        <p:nvSpPr>
          <p:cNvPr id="737454004" name="Скругленный прямоугольник 4"/>
          <p:cNvSpPr/>
          <p:nvPr/>
        </p:nvSpPr>
        <p:spPr bwMode="auto">
          <a:xfrm flipH="0" flipV="0">
            <a:off x="100011" y="1347900"/>
            <a:ext cx="11396661" cy="829242"/>
          </a:xfrm>
          <a:prstGeom prst="roundRect">
            <a:avLst>
              <a:gd name="adj" fmla="val 14129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099" rtlCol="0" anchor="ctr">
            <a:noAutofit/>
          </a:bodyPr>
          <a:lstStyle/>
          <a:p>
            <a:pPr defTabSz="2438336">
              <a:lnSpc>
                <a:spcPct val="90000"/>
              </a:lnSpc>
              <a:spcBef>
                <a:spcPts val="4499"/>
              </a:spcBef>
              <a:defRPr/>
            </a:pPr>
            <a:endParaRPr lang="ru-RU" sz="4800">
              <a:latin typeface="Arial"/>
              <a:ea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48949" y="1384140"/>
            <a:ext cx="11452405" cy="5166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 u="sng" strike="noStrike">
                <a:solidFill>
                  <a:schemeClr val="bg1"/>
                </a:solidFill>
                <a:latin typeface="Open Sans"/>
                <a:hlinkClick r:id="rId5" tooltip="http://publication.pravo.gov.ru/Document/View/0001202202250005"/>
              </a:rPr>
              <a:t>Федеральный закон от 25.02.2022 №17-ФЗ</a:t>
            </a:r>
            <a:r>
              <a:rPr lang="ru-RU" b="1" i="0">
                <a:solidFill>
                  <a:schemeClr val="bg1"/>
                </a:solidFill>
                <a:latin typeface="Open Sans"/>
              </a:rPr>
              <a:t> «О проведении эксперимента по установлению специального налогового режима «Автоматизированная система налогообложения»</a:t>
            </a:r>
            <a:endParaRPr/>
          </a:p>
          <a:p>
            <a:pPr algn="ctr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Налоговый период </a:t>
            </a:r>
            <a:r>
              <a:rPr lang="ru-RU" b="0">
                <a:solidFill>
                  <a:schemeClr val="bg1"/>
                </a:solidFill>
                <a:latin typeface="Open Sans"/>
              </a:rPr>
              <a:t>— календарный месяц</a:t>
            </a:r>
            <a:endParaRPr/>
          </a:p>
          <a:p>
            <a:pPr algn="just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Объектом налогообложения </a:t>
            </a:r>
            <a:r>
              <a:rPr lang="ru-RU" b="0">
                <a:solidFill>
                  <a:schemeClr val="bg1"/>
                </a:solidFill>
                <a:latin typeface="Open Sans"/>
              </a:rPr>
              <a:t>АУСН может быть:</a:t>
            </a:r>
            <a:endParaRPr/>
          </a:p>
          <a:p>
            <a:pPr algn="just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	Доходы </a:t>
            </a:r>
            <a:r>
              <a:rPr lang="ru-RU" b="0">
                <a:solidFill>
                  <a:schemeClr val="bg1"/>
                </a:solidFill>
                <a:latin typeface="Open Sans"/>
              </a:rPr>
              <a:t>(</a:t>
            </a:r>
            <a:r>
              <a:rPr lang="ru-RU">
                <a:solidFill>
                  <a:schemeClr val="bg1"/>
                </a:solidFill>
                <a:latin typeface="Open Sans"/>
              </a:rPr>
              <a:t>критерии доходов ст. 346.15 НК РФ)</a:t>
            </a: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	Доходы, уменьшенные на величину расходов </a:t>
            </a:r>
            <a:r>
              <a:rPr lang="ru-RU">
                <a:solidFill>
                  <a:schemeClr val="bg1"/>
                </a:solidFill>
                <a:latin typeface="Open Sans"/>
              </a:rPr>
              <a:t>(критерии расходов ст. 346.16 НК РФ;  	список закрыт, т.е. можно признавать для расчета налога только те расходы, которые 	указаны в статье)</a:t>
            </a:r>
            <a:endParaRPr/>
          </a:p>
          <a:p>
            <a:pPr algn="just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l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Объект налогообложения допустимо менять каждый год. Это можно сделать с начала календарного года, если уведомить об этом налоговую </a:t>
            </a:r>
            <a:r>
              <a:rPr lang="ru-RU" b="1">
                <a:solidFill>
                  <a:schemeClr val="bg1"/>
                </a:solidFill>
                <a:latin typeface="Open Sans"/>
              </a:rPr>
              <a:t>до 31 декабря</a:t>
            </a:r>
            <a:r>
              <a:rPr lang="ru-RU">
                <a:solidFill>
                  <a:schemeClr val="bg1"/>
                </a:solidFill>
                <a:latin typeface="Open Sans"/>
              </a:rPr>
              <a:t> года, предшествующего году, в котором надо перейти на другой объект налогообложения. </a:t>
            </a:r>
            <a:endParaRPr/>
          </a:p>
          <a:p>
            <a:pPr algn="ctr">
              <a:defRPr/>
            </a:pPr>
            <a:endParaRPr/>
          </a:p>
          <a:p>
            <a:pPr algn="l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В течение календарного года изменить объект налогообложения </a:t>
            </a:r>
            <a:r>
              <a:rPr lang="ru-RU" b="1">
                <a:solidFill>
                  <a:schemeClr val="bg1"/>
                </a:solidFill>
                <a:latin typeface="Open Sans"/>
              </a:rPr>
              <a:t>нельзя</a:t>
            </a:r>
            <a:r>
              <a:rPr lang="ru-RU">
                <a:solidFill>
                  <a:schemeClr val="bg1"/>
                </a:solidFill>
                <a:latin typeface="Open Sans"/>
              </a:rPr>
              <a:t>.</a:t>
            </a:r>
            <a:endParaRPr lang="ru-RU">
              <a:solidFill>
                <a:schemeClr val="bg1"/>
              </a:solidFill>
              <a:latin typeface="Open Sans"/>
            </a:endParaRPr>
          </a:p>
        </p:txBody>
      </p:sp>
      <p:cxnSp>
        <p:nvCxnSpPr>
          <p:cNvPr id="1614430326" name="Прямая соединительная линия 62"/>
          <p:cNvCxnSpPr>
            <a:cxnSpLocks/>
          </p:cNvCxnSpPr>
          <p:nvPr/>
        </p:nvCxnSpPr>
        <p:spPr bwMode="auto">
          <a:xfrm>
            <a:off x="876940" y="3522785"/>
            <a:ext cx="309417" cy="0"/>
          </a:xfrm>
          <a:prstGeom prst="line">
            <a:avLst/>
          </a:prstGeom>
          <a:ln w="12700">
            <a:gradFill>
              <a:gsLst>
                <a:gs pos="0">
                  <a:srgbClr val="5AFBFF"/>
                </a:gs>
                <a:gs pos="99000">
                  <a:srgbClr val="5AFBFF">
                    <a:alpha val="0"/>
                  </a:srgbClr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5806164" name="Прямая соединительная линия 62"/>
          <p:cNvCxnSpPr>
            <a:cxnSpLocks/>
          </p:cNvCxnSpPr>
          <p:nvPr/>
        </p:nvCxnSpPr>
        <p:spPr bwMode="auto">
          <a:xfrm>
            <a:off x="876940" y="4118098"/>
            <a:ext cx="309417" cy="0"/>
          </a:xfrm>
          <a:prstGeom prst="line">
            <a:avLst/>
          </a:prstGeom>
          <a:ln w="12700">
            <a:gradFill>
              <a:gsLst>
                <a:gs pos="0">
                  <a:srgbClr val="5AFBFF"/>
                </a:gs>
                <a:gs pos="99000">
                  <a:srgbClr val="5AFBFF">
                    <a:alpha val="0"/>
                  </a:srgbClr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5" y="121285"/>
            <a:ext cx="11233151" cy="1141571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defRPr/>
            </a:pPr>
            <a:r>
              <a:rPr lang="ru-RU" sz="4800" b="1" i="0" u="none" strike="noStrike" cap="none" spc="0">
                <a:solidFill>
                  <a:schemeClr val="bg1"/>
                </a:solidFill>
                <a:latin typeface="SB Sans Display Semibold"/>
                <a:ea typeface="+mj-ea"/>
                <a:cs typeface="SB Sans Display Semibold"/>
              </a:rPr>
              <a:t>Как работать на АУСН</a:t>
            </a:r>
            <a:endParaRPr/>
          </a:p>
        </p:txBody>
      </p:sp>
      <p:sp>
        <p:nvSpPr>
          <p:cNvPr id="2089823374" name="Скругленный прямоугольник 4"/>
          <p:cNvSpPr/>
          <p:nvPr/>
        </p:nvSpPr>
        <p:spPr bwMode="auto">
          <a:xfrm flipH="0" flipV="0">
            <a:off x="100011" y="1347899"/>
            <a:ext cx="11396661" cy="829242"/>
          </a:xfrm>
          <a:prstGeom prst="roundRect">
            <a:avLst>
              <a:gd name="adj" fmla="val 14129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099" rtlCol="0" anchor="ctr">
            <a:noAutofit/>
          </a:bodyPr>
          <a:lstStyle/>
          <a:p>
            <a:pPr defTabSz="2438336">
              <a:lnSpc>
                <a:spcPct val="90000"/>
              </a:lnSpc>
              <a:spcBef>
                <a:spcPts val="4499"/>
              </a:spcBef>
              <a:defRPr/>
            </a:pPr>
            <a:endParaRPr lang="ru-RU" sz="4800">
              <a:latin typeface="Arial"/>
              <a:ea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48949" y="1384140"/>
            <a:ext cx="11420005" cy="4602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 u="sng" strike="noStrike">
                <a:solidFill>
                  <a:schemeClr val="bg1"/>
                </a:solidFill>
                <a:latin typeface="Open Sans"/>
                <a:hlinkClick r:id="rId5" tooltip="http://publication.pravo.gov.ru/Document/View/0001202202250005"/>
              </a:rPr>
              <a:t>Федеральный закон от 25.02.2022 №17-ФЗ</a:t>
            </a:r>
            <a:r>
              <a:rPr lang="ru-RU" b="1" i="0">
                <a:solidFill>
                  <a:schemeClr val="bg1"/>
                </a:solidFill>
                <a:latin typeface="Open Sans"/>
              </a:rPr>
              <a:t> «О проведении эксперимента по установлению специального налогового режима «Автоматизированная система налогообложения»</a:t>
            </a:r>
            <a:endParaRPr/>
          </a:p>
          <a:p>
            <a:pPr algn="ctr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Ставки налога АУСН:</a:t>
            </a:r>
            <a:endParaRPr/>
          </a:p>
          <a:p>
            <a:pPr algn="just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l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	Доходы — 8% </a:t>
            </a:r>
            <a:r>
              <a:rPr lang="ru-RU">
                <a:solidFill>
                  <a:schemeClr val="bg1"/>
                </a:solidFill>
                <a:latin typeface="Open Sans"/>
              </a:rPr>
              <a:t>(поступление доходов через ККТ, банк, личный кабинет). Расходы не 	учитываются для расчета налога. Торговый сбор уменьшает сумму налога (можно 	перенести на следующий период). Полученный убыток не учитывается. </a:t>
            </a:r>
            <a:br>
              <a:rPr lang="ru-RU">
                <a:solidFill>
                  <a:schemeClr val="bg1"/>
                </a:solidFill>
                <a:latin typeface="Open Sans"/>
              </a:rPr>
            </a:br>
            <a:r>
              <a:rPr lang="ru-RU">
                <a:solidFill>
                  <a:schemeClr val="bg1"/>
                </a:solidFill>
                <a:latin typeface="Open Sans"/>
              </a:rPr>
              <a:t>	Минимального (обязательного) налога </a:t>
            </a:r>
            <a:r>
              <a:rPr lang="ru-RU" b="1">
                <a:solidFill>
                  <a:schemeClr val="bg1"/>
                </a:solidFill>
                <a:latin typeface="Open Sans"/>
              </a:rPr>
              <a:t>нет.</a:t>
            </a:r>
            <a:endParaRPr/>
          </a:p>
          <a:p>
            <a:pPr algn="just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l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	Доходы, уменьшенные на величину расходов — 20% </a:t>
            </a:r>
            <a:r>
              <a:rPr lang="ru-RU">
                <a:solidFill>
                  <a:schemeClr val="bg1"/>
                </a:solidFill>
                <a:latin typeface="Open Sans"/>
              </a:rPr>
              <a:t>(поступление доходов через 	ККТ, банк, личный кабинет). Расходы: ККТ, банк, торговый сбор. Полученный убыток</a:t>
            </a:r>
            <a:endParaRPr lang="ru-RU">
              <a:solidFill>
                <a:schemeClr val="bg1"/>
              </a:solidFill>
              <a:latin typeface="Open Sans"/>
            </a:endParaRPr>
          </a:p>
          <a:p>
            <a:pPr algn="l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	можно	перенести на следующий налоговый период (год). </a:t>
            </a:r>
            <a:br>
              <a:rPr lang="ru-RU">
                <a:solidFill>
                  <a:schemeClr val="bg1"/>
                </a:solidFill>
                <a:latin typeface="Open Sans"/>
              </a:rPr>
            </a:br>
            <a:r>
              <a:rPr lang="ru-RU">
                <a:solidFill>
                  <a:schemeClr val="bg1"/>
                </a:solidFill>
                <a:latin typeface="Open Sans"/>
              </a:rPr>
              <a:t>	Минимальный 	(обязательный) налог — </a:t>
            </a:r>
            <a:r>
              <a:rPr lang="ru-RU" b="1">
                <a:solidFill>
                  <a:schemeClr val="bg1"/>
                </a:solidFill>
                <a:latin typeface="Open Sans"/>
              </a:rPr>
              <a:t>3%</a:t>
            </a:r>
            <a:r>
              <a:rPr lang="ru-RU">
                <a:solidFill>
                  <a:schemeClr val="bg1"/>
                </a:solidFill>
                <a:latin typeface="Open Sans"/>
              </a:rPr>
              <a:t>.</a:t>
            </a:r>
            <a:endParaRPr/>
          </a:p>
          <a:p>
            <a:pPr algn="just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</p:txBody>
      </p:sp>
      <p:cxnSp>
        <p:nvCxnSpPr>
          <p:cNvPr id="1856219391" name="Прямая соединительная линия 62"/>
          <p:cNvCxnSpPr>
            <a:cxnSpLocks/>
          </p:cNvCxnSpPr>
          <p:nvPr/>
        </p:nvCxnSpPr>
        <p:spPr bwMode="auto">
          <a:xfrm>
            <a:off x="876939" y="3267649"/>
            <a:ext cx="309417" cy="0"/>
          </a:xfrm>
          <a:prstGeom prst="line">
            <a:avLst/>
          </a:prstGeom>
          <a:ln w="12700">
            <a:gradFill>
              <a:gsLst>
                <a:gs pos="0">
                  <a:srgbClr val="5AFBFF"/>
                </a:gs>
                <a:gs pos="99000">
                  <a:srgbClr val="5AFBFF">
                    <a:alpha val="0"/>
                  </a:srgbClr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6759185" name="Прямая соединительная линия 62"/>
          <p:cNvCxnSpPr>
            <a:cxnSpLocks/>
          </p:cNvCxnSpPr>
          <p:nvPr/>
        </p:nvCxnSpPr>
        <p:spPr bwMode="auto">
          <a:xfrm>
            <a:off x="876939" y="4628365"/>
            <a:ext cx="309417" cy="0"/>
          </a:xfrm>
          <a:prstGeom prst="line">
            <a:avLst/>
          </a:prstGeom>
          <a:ln w="12700">
            <a:gradFill>
              <a:gsLst>
                <a:gs pos="0">
                  <a:srgbClr val="5AFBFF"/>
                </a:gs>
                <a:gs pos="99000">
                  <a:srgbClr val="5AFBFF">
                    <a:alpha val="0"/>
                  </a:srgbClr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5" y="121285"/>
            <a:ext cx="11233151" cy="1141571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defRPr/>
            </a:pPr>
            <a:r>
              <a:rPr lang="ru-RU" sz="4800" b="1" i="0" u="none" strike="noStrike" cap="none" spc="0">
                <a:solidFill>
                  <a:schemeClr val="bg1"/>
                </a:solidFill>
                <a:latin typeface="SB Sans Display Semibold"/>
                <a:ea typeface="+mj-ea"/>
                <a:cs typeface="SB Sans Display Semibold"/>
              </a:rPr>
              <a:t>Как работать на АУСН</a:t>
            </a:r>
            <a:endParaRPr/>
          </a:p>
        </p:txBody>
      </p:sp>
      <p:sp>
        <p:nvSpPr>
          <p:cNvPr id="1959671556" name="Скругленный прямоугольник 4"/>
          <p:cNvSpPr/>
          <p:nvPr/>
        </p:nvSpPr>
        <p:spPr bwMode="auto">
          <a:xfrm flipH="0" flipV="0">
            <a:off x="100011" y="1347899"/>
            <a:ext cx="11396661" cy="829242"/>
          </a:xfrm>
          <a:prstGeom prst="roundRect">
            <a:avLst>
              <a:gd name="adj" fmla="val 14129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099" rtlCol="0" anchor="ctr">
            <a:noAutofit/>
          </a:bodyPr>
          <a:lstStyle/>
          <a:p>
            <a:pPr defTabSz="2438336">
              <a:lnSpc>
                <a:spcPct val="90000"/>
              </a:lnSpc>
              <a:spcBef>
                <a:spcPts val="4499"/>
              </a:spcBef>
              <a:defRPr/>
            </a:pPr>
            <a:endParaRPr lang="ru-RU" sz="4800">
              <a:latin typeface="Arial"/>
              <a:ea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48949" y="1384140"/>
            <a:ext cx="11422885" cy="5730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 u="sng" strike="noStrike">
                <a:solidFill>
                  <a:schemeClr val="bg1"/>
                </a:solidFill>
                <a:latin typeface="Open Sans"/>
                <a:hlinkClick r:id="rId5" tooltip="http://publication.pravo.gov.ru/Document/View/0001202202250005"/>
              </a:rPr>
              <a:t>Федеральный закон от 25.02.2022 №17-ФЗ</a:t>
            </a:r>
            <a:r>
              <a:rPr lang="ru-RU" b="1" i="0">
                <a:solidFill>
                  <a:schemeClr val="bg1"/>
                </a:solidFill>
                <a:latin typeface="Open Sans"/>
              </a:rPr>
              <a:t> «О проведении эксперимента по установлению специального налогового режима «Автоматизированная система налогообложения»</a:t>
            </a:r>
            <a:endParaRPr/>
          </a:p>
          <a:p>
            <a:pPr algn="ctr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Уплата налога (сроки):</a:t>
            </a:r>
            <a:endParaRPr/>
          </a:p>
          <a:p>
            <a:pPr algn="just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1. </a:t>
            </a:r>
            <a:r>
              <a:rPr lang="ru-RU" b="1">
                <a:solidFill>
                  <a:schemeClr val="bg1"/>
                </a:solidFill>
                <a:latin typeface="Open Sans"/>
              </a:rPr>
              <a:t>УВЕДОМЛЕНИЕ НЕ ПОЗДНЕЕ 15-ГО ЧИСЛА МЕСЯЦА, СЛЕДУЮЩЕГО ЗА ОТЧЕТНЫМ</a:t>
            </a:r>
            <a:endParaRPr/>
          </a:p>
          <a:p>
            <a:pPr marL="289386" lvl="1" indent="-289386" algn="just">
              <a:buFont typeface="Liberation Sans"/>
              <a:buChar char="•"/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о налоговой базе;</a:t>
            </a:r>
            <a:endParaRPr/>
          </a:p>
          <a:p>
            <a:pPr marL="289386" lvl="1" indent="-289386" algn="just">
              <a:buFont typeface="Liberation Sans"/>
              <a:buChar char="•"/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сумме убытка, полученного за налоговый период; </a:t>
            </a:r>
            <a:endParaRPr/>
          </a:p>
          <a:p>
            <a:pPr marL="289386" lvl="1" indent="-289386" algn="just">
              <a:buFont typeface="Liberation Sans"/>
              <a:buChar char="•"/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сумме убытка, зачтенного в налоговом периоде;</a:t>
            </a:r>
            <a:endParaRPr/>
          </a:p>
          <a:p>
            <a:pPr marL="289386" lvl="1" indent="-289386" algn="just">
              <a:buFont typeface="Liberation Sans"/>
              <a:buChar char="•"/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оставшейся части убытка, переходящей на следующие налоговые периоды;</a:t>
            </a:r>
            <a:endParaRPr/>
          </a:p>
          <a:p>
            <a:pPr marL="289386" lvl="1" indent="-289386" algn="just">
              <a:buFont typeface="Liberation Sans"/>
              <a:buChar char="•"/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сумме налога, исчисленной по итогам налогового периода;</a:t>
            </a:r>
            <a:endParaRPr/>
          </a:p>
          <a:p>
            <a:pPr marL="289386" lvl="1" indent="-289386" algn="just">
              <a:buFont typeface="Liberation Sans"/>
              <a:buChar char="•"/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сумме торгового сбора, на которую налоговым органом уменьшена сумма налога (если применимо);</a:t>
            </a:r>
            <a:endParaRPr/>
          </a:p>
          <a:p>
            <a:pPr marL="289386" lvl="1" indent="-289386" algn="just">
              <a:buFont typeface="Liberation Sans"/>
              <a:buChar char="•"/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сумме налога, подлежащей уплате по итогам налогового периода;</a:t>
            </a:r>
            <a:endParaRPr/>
          </a:p>
          <a:p>
            <a:pPr marL="289386" indent="-289386" algn="just">
              <a:buFont typeface="Liberation Sans"/>
              <a:buChar char="•"/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сумме налога, подлежащей уплате по итогам налогового периода — уведомить </a:t>
            </a:r>
            <a:r>
              <a:rPr lang="ru-RU" sz="1850" b="0" i="0" u="none" strike="noStrike" cap="none" spc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уполномоченную кредитную организацию</a:t>
            </a:r>
            <a:r>
              <a:rPr lang="ru-RU">
                <a:solidFill>
                  <a:schemeClr val="bg1"/>
                </a:solidFill>
                <a:latin typeface="Open Sans"/>
              </a:rPr>
              <a:t>.</a:t>
            </a:r>
            <a:endParaRPr/>
          </a:p>
          <a:p>
            <a:pPr algn="just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just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2. Заплатить налоги надо</a:t>
            </a:r>
            <a:r>
              <a:rPr lang="ru-RU" b="1">
                <a:solidFill>
                  <a:schemeClr val="bg1"/>
                </a:solidFill>
                <a:latin typeface="Open Sans"/>
              </a:rPr>
              <a:t> НЕ ПОЗДНЕЕ 25-ГО ЧИСЛА МЕСЯЦА, СЛЕДУЮЩЕГО ЗА НАЛОГОВЫМ ПЕРИОДОМ.</a:t>
            </a:r>
            <a:endParaRPr/>
          </a:p>
          <a:p>
            <a:pPr algn="just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5" y="121285"/>
            <a:ext cx="11233151" cy="1141571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defRPr/>
            </a:pPr>
            <a:r>
              <a:rPr lang="ru-RU" sz="4800" b="1" i="0" u="none" strike="noStrike" cap="none" spc="0">
                <a:solidFill>
                  <a:schemeClr val="bg1"/>
                </a:solidFill>
                <a:latin typeface="SB Sans Display Semibold"/>
                <a:ea typeface="+mj-ea"/>
                <a:cs typeface="SB Sans Display Semibold"/>
              </a:rPr>
              <a:t>Как работать на АУСН</a:t>
            </a:r>
            <a:endParaRPr/>
          </a:p>
        </p:txBody>
      </p:sp>
      <p:sp>
        <p:nvSpPr>
          <p:cNvPr id="1314469212" name="Скругленный прямоугольник 4"/>
          <p:cNvSpPr/>
          <p:nvPr/>
        </p:nvSpPr>
        <p:spPr bwMode="auto">
          <a:xfrm flipH="0" flipV="0">
            <a:off x="100011" y="1092765"/>
            <a:ext cx="11396661" cy="829242"/>
          </a:xfrm>
          <a:prstGeom prst="roundRect">
            <a:avLst>
              <a:gd name="adj" fmla="val 14129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099" rtlCol="0" anchor="ctr">
            <a:noAutofit/>
          </a:bodyPr>
          <a:lstStyle/>
          <a:p>
            <a:pPr defTabSz="2438336">
              <a:lnSpc>
                <a:spcPct val="90000"/>
              </a:lnSpc>
              <a:spcBef>
                <a:spcPts val="4499"/>
              </a:spcBef>
              <a:defRPr/>
            </a:pPr>
            <a:endParaRPr lang="ru-RU" sz="4800">
              <a:latin typeface="Arial"/>
              <a:ea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55133" y="1167329"/>
            <a:ext cx="11574750" cy="5448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 u="sng" strike="noStrike">
                <a:solidFill>
                  <a:schemeClr val="bg1"/>
                </a:solidFill>
                <a:latin typeface="Open Sans"/>
                <a:hlinkClick r:id="rId5" tooltip="http://publication.pravo.gov.ru/Document/View/0001202202250005"/>
              </a:rPr>
              <a:t>Федеральный закон от 25.02.2022 №17-ФЗ</a:t>
            </a:r>
            <a:r>
              <a:rPr lang="ru-RU" b="1" i="0">
                <a:solidFill>
                  <a:schemeClr val="bg1"/>
                </a:solidFill>
                <a:latin typeface="Open Sans"/>
              </a:rPr>
              <a:t> «О проведении эксперимента по установлению специального налогового режима «Автоматизированная система налогообложения»</a:t>
            </a:r>
            <a:endParaRPr/>
          </a:p>
          <a:p>
            <a:pPr algn="ctr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lvl="1" algn="ctr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СДАЧА ОТЧЕТНОСТИ НА АУСН</a:t>
            </a:r>
            <a:endParaRPr/>
          </a:p>
          <a:p>
            <a:pPr lvl="1" algn="just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налогоплательщики, применяющие </a:t>
            </a:r>
            <a:r>
              <a:rPr lang="ru-RU">
                <a:solidFill>
                  <a:schemeClr val="bg1"/>
                </a:solidFill>
                <a:latin typeface="Open Sans"/>
              </a:rPr>
              <a:t>АвтоУСН</a:t>
            </a:r>
            <a:r>
              <a:rPr lang="ru-RU">
                <a:solidFill>
                  <a:schemeClr val="bg1"/>
                </a:solidFill>
                <a:latin typeface="Open Sans"/>
              </a:rPr>
              <a:t>, </a:t>
            </a:r>
            <a:r>
              <a:rPr lang="ru-RU" b="1">
                <a:solidFill>
                  <a:schemeClr val="bg1"/>
                </a:solidFill>
                <a:latin typeface="Open Sans"/>
              </a:rPr>
              <a:t>не сдают</a:t>
            </a:r>
            <a:r>
              <a:rPr lang="ru-RU">
                <a:solidFill>
                  <a:schemeClr val="bg1"/>
                </a:solidFill>
                <a:latin typeface="Open Sans"/>
              </a:rPr>
              <a:t>:</a:t>
            </a:r>
            <a:endParaRPr/>
          </a:p>
          <a:p>
            <a:pPr lvl="1" algn="just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1) декларацию по УСН</a:t>
            </a:r>
            <a:endParaRPr/>
          </a:p>
          <a:p>
            <a:pPr lvl="1" algn="just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2) расчет 6-НДФЛ и справки о доходах и суммах налога физического лица</a:t>
            </a:r>
            <a:endParaRPr/>
          </a:p>
          <a:p>
            <a:pPr lvl="1" algn="just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3) расчет по страховым взносам</a:t>
            </a:r>
            <a:endParaRPr/>
          </a:p>
          <a:p>
            <a:pPr lvl="1" algn="just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lvl="1" algn="just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Налогоплательщики на </a:t>
            </a:r>
            <a:r>
              <a:rPr lang="ru-RU">
                <a:solidFill>
                  <a:schemeClr val="bg1"/>
                </a:solidFill>
                <a:latin typeface="Open Sans"/>
              </a:rPr>
              <a:t>АвтоУСН</a:t>
            </a:r>
            <a:r>
              <a:rPr lang="ru-RU">
                <a:solidFill>
                  <a:schemeClr val="bg1"/>
                </a:solidFill>
                <a:latin typeface="Open Sans"/>
              </a:rPr>
              <a:t> </a:t>
            </a:r>
            <a:r>
              <a:rPr lang="ru-RU" b="1">
                <a:solidFill>
                  <a:schemeClr val="bg1"/>
                </a:solidFill>
                <a:latin typeface="Open Sans"/>
              </a:rPr>
              <a:t>освобождены</a:t>
            </a:r>
            <a:r>
              <a:rPr lang="ru-RU">
                <a:solidFill>
                  <a:schemeClr val="bg1"/>
                </a:solidFill>
                <a:latin typeface="Open Sans"/>
              </a:rPr>
              <a:t> от ведения Книги учета доходов и расходов организаций и индивидуальных предпринимателей, применяющих УСН.</a:t>
            </a:r>
            <a:endParaRPr/>
          </a:p>
          <a:p>
            <a:pPr lvl="1" algn="just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lvl="1" algn="just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Обязаны сдавать:</a:t>
            </a:r>
            <a:endParaRPr lang="ru-RU">
              <a:solidFill>
                <a:schemeClr val="bg1"/>
              </a:solidFill>
              <a:latin typeface="Open Sans"/>
            </a:endParaRPr>
          </a:p>
          <a:p>
            <a:pPr marL="289386" lvl="1" indent="-289386" algn="just">
              <a:buFont typeface="Liberation Sans"/>
              <a:buChar char="•"/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декларацию по налогу на прибыль — если налогоплательщик является налоговым агентом или были другие облагаемые операции, например выплата дивидендов;</a:t>
            </a:r>
            <a:endParaRPr/>
          </a:p>
          <a:p>
            <a:pPr marL="289386" lvl="1" indent="-289386" algn="just">
              <a:buFont typeface="Liberation Sans"/>
              <a:buChar char="•"/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декларацию по НДС — если налогоплательщик был налоговым агентом либо выставлял счет-фактуру с НДС.</a:t>
            </a:r>
            <a:endParaRPr/>
          </a:p>
          <a:p>
            <a:pPr marL="289386" lvl="1" indent="-289386" algn="just">
              <a:buFont typeface="Liberation Sans"/>
              <a:buChar char="•"/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just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5" y="121285"/>
            <a:ext cx="11233151" cy="1141571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defRPr/>
            </a:pPr>
            <a:r>
              <a:rPr lang="ru-RU" sz="4800" b="1" i="0" u="none" strike="noStrike" cap="none" spc="0">
                <a:solidFill>
                  <a:schemeClr val="bg1"/>
                </a:solidFill>
                <a:latin typeface="SB Sans Display Semibold"/>
                <a:ea typeface="+mj-ea"/>
                <a:cs typeface="SB Sans Display Semibold"/>
              </a:rPr>
              <a:t>Как работать на АУСН</a:t>
            </a:r>
            <a:endParaRPr/>
          </a:p>
        </p:txBody>
      </p:sp>
      <p:sp>
        <p:nvSpPr>
          <p:cNvPr id="1342205603" name="Скругленный прямоугольник 4"/>
          <p:cNvSpPr/>
          <p:nvPr/>
        </p:nvSpPr>
        <p:spPr bwMode="auto">
          <a:xfrm flipH="0" flipV="0">
            <a:off x="100011" y="1092765"/>
            <a:ext cx="11396661" cy="829242"/>
          </a:xfrm>
          <a:prstGeom prst="roundRect">
            <a:avLst>
              <a:gd name="adj" fmla="val 14129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099" rtlCol="0" anchor="ctr">
            <a:noAutofit/>
          </a:bodyPr>
          <a:lstStyle/>
          <a:p>
            <a:pPr defTabSz="2438336">
              <a:lnSpc>
                <a:spcPct val="90000"/>
              </a:lnSpc>
              <a:spcBef>
                <a:spcPts val="4499"/>
              </a:spcBef>
              <a:defRPr/>
            </a:pPr>
            <a:endParaRPr lang="ru-RU" sz="4800">
              <a:latin typeface="Arial"/>
              <a:ea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1167330"/>
            <a:ext cx="11556391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 u="sng" strike="noStrike">
                <a:solidFill>
                  <a:schemeClr val="bg1"/>
                </a:solidFill>
                <a:latin typeface="Open Sans"/>
                <a:hlinkClick r:id="rId5" tooltip="http://publication.pravo.gov.ru/Document/View/0001202202250005"/>
              </a:rPr>
              <a:t>Федеральный закон от 25.02.2022 №17-ФЗ</a:t>
            </a:r>
            <a:r>
              <a:rPr lang="ru-RU" b="1" i="0">
                <a:solidFill>
                  <a:schemeClr val="bg1"/>
                </a:solidFill>
                <a:latin typeface="Open Sans"/>
              </a:rPr>
              <a:t> «О проведении эксперимента по установлению специального налогового режима «Автоматизированная система налогообложения»</a:t>
            </a:r>
            <a:endParaRPr/>
          </a:p>
          <a:p>
            <a:pPr algn="ctr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lvl="1" algn="ctr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СДАЧА ОТЧЕТНОСТИ НА АУСН</a:t>
            </a:r>
            <a:endParaRPr/>
          </a:p>
          <a:p>
            <a:pPr lvl="1" algn="just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lvl="1" algn="just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При наличии сотрудников (в установленных случаях) в Фонд пенсионного и социального страхования представляются:</a:t>
            </a:r>
            <a:endParaRPr/>
          </a:p>
          <a:p>
            <a:pPr lvl="1" algn="just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lvl="1" algn="just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1) Сведения о трудовой деятельности (подраздел 1.1. подраздела 1 формы ЕФС-1);</a:t>
            </a:r>
            <a:endParaRPr/>
          </a:p>
          <a:p>
            <a:pPr marL="457200" lvl="1" indent="-457200" algn="just">
              <a:buAutoNum type="arabicParenR"/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lvl="1" algn="just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2) Сведения о страховом стаже (подраздел 1.2. подраздела 1 формы ЕФС-1).</a:t>
            </a:r>
            <a:endParaRPr/>
          </a:p>
          <a:p>
            <a:pPr lvl="1" algn="just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lvl="1" algn="just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just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5" y="121285"/>
            <a:ext cx="11233151" cy="1141571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defRPr/>
            </a:pPr>
            <a:r>
              <a:rPr lang="ru-RU" sz="4800" b="1" i="0" u="none" strike="noStrike" cap="none" spc="0">
                <a:solidFill>
                  <a:schemeClr val="bg1"/>
                </a:solidFill>
                <a:latin typeface="SB Sans Display Semibold"/>
                <a:ea typeface="+mj-ea"/>
                <a:cs typeface="SB Sans Display Semibold"/>
              </a:rPr>
              <a:t>Как работать на АУСН</a:t>
            </a:r>
            <a:endParaRPr/>
          </a:p>
        </p:txBody>
      </p:sp>
      <p:sp>
        <p:nvSpPr>
          <p:cNvPr id="913454930" name="Скругленный прямоугольник 4"/>
          <p:cNvSpPr/>
          <p:nvPr/>
        </p:nvSpPr>
        <p:spPr bwMode="auto">
          <a:xfrm flipH="0" flipV="0">
            <a:off x="100011" y="1092765"/>
            <a:ext cx="11396661" cy="829242"/>
          </a:xfrm>
          <a:prstGeom prst="roundRect">
            <a:avLst>
              <a:gd name="adj" fmla="val 14129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099" rtlCol="0" anchor="ctr">
            <a:noAutofit/>
          </a:bodyPr>
          <a:lstStyle/>
          <a:p>
            <a:pPr defTabSz="2438336">
              <a:lnSpc>
                <a:spcPct val="90000"/>
              </a:lnSpc>
              <a:spcBef>
                <a:spcPts val="4499"/>
              </a:spcBef>
              <a:defRPr/>
            </a:pPr>
            <a:endParaRPr lang="ru-RU" sz="4800">
              <a:latin typeface="Arial"/>
              <a:ea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1167330"/>
            <a:ext cx="11556391" cy="664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 u="sng" strike="noStrike">
                <a:solidFill>
                  <a:schemeClr val="bg1"/>
                </a:solidFill>
                <a:latin typeface="Open Sans"/>
                <a:hlinkClick r:id="rId5" tooltip="http://publication.pravo.gov.ru/Document/View/0001202202250005"/>
              </a:rPr>
              <a:t>Федеральный закон от 25.02.2022 №17-ФЗ</a:t>
            </a:r>
            <a:r>
              <a:rPr lang="ru-RU" b="1" i="0">
                <a:solidFill>
                  <a:schemeClr val="bg1"/>
                </a:solidFill>
                <a:latin typeface="Open Sans"/>
              </a:rPr>
              <a:t> «О проведении эксперимента по установлению специального налогового режима «Автоматизированная система налогообложения»</a:t>
            </a:r>
            <a:endParaRPr/>
          </a:p>
          <a:p>
            <a:pPr algn="ctr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lvl="1" algn="ctr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Срок уплаты НДФЛ и страховых взносов:</a:t>
            </a:r>
            <a:endParaRPr/>
          </a:p>
          <a:p>
            <a:pPr lvl="1" algn="ctr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Расчет по НДФЛ представляется в установленные сроки по выплатам, произведенным:</a:t>
            </a:r>
            <a:endParaRPr/>
          </a:p>
          <a:p>
            <a:pPr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за период с 23-го числа предыдущего месяца по 22-е число текущего месяца в срок не позднее 25-го числа текущего месяца</a:t>
            </a:r>
            <a:endParaRPr/>
          </a:p>
          <a:p>
            <a:pPr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за период с 23 по 31 декабря в срок не позднее последнего рабочего дня календарного года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за период с 1 по 22 января в срок не позднее 25-го числа текущего месяца</a:t>
            </a:r>
            <a:endParaRPr/>
          </a:p>
          <a:p>
            <a:pPr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Срок уплаты НДФЛ - 28 число текущего месяца 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(если НДФЛ исчислен и удержан с 1 по 22 января, то перечислить его надо не позднее 28 января; если НДФЛ исчислен и удержан с 23 по 31 декабря, то он перечисляется не позднее последнего рабочего дня календарного года).</a:t>
            </a:r>
            <a:endParaRPr/>
          </a:p>
          <a:p>
            <a:pPr lvl="1" algn="ctr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lvl="1" algn="ctr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>
              <a:lnSpc>
                <a:spcPct val="150000"/>
              </a:lnSpc>
              <a:defRPr/>
            </a:pPr>
            <a:endParaRPr lang="ru-RU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>
              <a:solidFill>
                <a:schemeClr val="bg1"/>
              </a:solidFill>
            </a:endParaRPr>
          </a:p>
          <a:p>
            <a:pPr algn="just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5" y="121285"/>
            <a:ext cx="11233151" cy="1141571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defRPr/>
            </a:pPr>
            <a:r>
              <a:rPr lang="ru-RU" sz="4800" b="1" i="0" u="none" strike="noStrike" cap="none" spc="0">
                <a:solidFill>
                  <a:schemeClr val="bg1"/>
                </a:solidFill>
                <a:latin typeface="SB Sans Display Semibold"/>
                <a:ea typeface="+mj-ea"/>
                <a:cs typeface="SB Sans Display Semibold"/>
              </a:rPr>
              <a:t>Как работать на АУСН</a:t>
            </a:r>
            <a:endParaRPr/>
          </a:p>
        </p:txBody>
      </p:sp>
      <p:sp>
        <p:nvSpPr>
          <p:cNvPr id="1107444030" name="Скругленный прямоугольник 4"/>
          <p:cNvSpPr/>
          <p:nvPr/>
        </p:nvSpPr>
        <p:spPr bwMode="auto">
          <a:xfrm flipH="0" flipV="0">
            <a:off x="100011" y="1092765"/>
            <a:ext cx="11396661" cy="829242"/>
          </a:xfrm>
          <a:prstGeom prst="roundRect">
            <a:avLst>
              <a:gd name="adj" fmla="val 14129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099" rtlCol="0" anchor="ctr">
            <a:noAutofit/>
          </a:bodyPr>
          <a:lstStyle/>
          <a:p>
            <a:pPr defTabSz="2438336">
              <a:lnSpc>
                <a:spcPct val="90000"/>
              </a:lnSpc>
              <a:spcBef>
                <a:spcPts val="4499"/>
              </a:spcBef>
              <a:defRPr/>
            </a:pPr>
            <a:endParaRPr lang="ru-RU" sz="4800">
              <a:latin typeface="Arial"/>
              <a:ea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54384" y="1167329"/>
            <a:ext cx="11556391" cy="5786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 u="sng" strike="noStrike">
                <a:solidFill>
                  <a:schemeClr val="bg1"/>
                </a:solidFill>
                <a:latin typeface="Open Sans"/>
                <a:hlinkClick r:id="rId5" tooltip="http://publication.pravo.gov.ru/Document/View/0001202202250005"/>
              </a:rPr>
              <a:t>Федеральный закон от 25.02.2022 №17-ФЗ</a:t>
            </a:r>
            <a:r>
              <a:rPr lang="ru-RU" b="1" i="0">
                <a:solidFill>
                  <a:schemeClr val="bg1"/>
                </a:solidFill>
                <a:latin typeface="Open Sans"/>
              </a:rPr>
              <a:t> «О проведении эксперимента по установлению специального налогового режима «Автоматизированная система налогообложения»</a:t>
            </a:r>
            <a:endParaRPr/>
          </a:p>
          <a:p>
            <a:pPr algn="ctr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lvl="1" algn="ctr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lvl="1" algn="ctr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Срок уплаты ИП за себя  страховых взносов и за сотрудников:</a:t>
            </a:r>
            <a:endParaRPr/>
          </a:p>
          <a:p>
            <a:pPr lvl="1" algn="ctr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Налогоплательщики, применяющие </a:t>
            </a:r>
            <a:r>
              <a:rPr lang="ru-RU">
                <a:solidFill>
                  <a:schemeClr val="bg1"/>
                </a:solidFill>
                <a:latin typeface="Open Sans"/>
              </a:rPr>
              <a:t>АвтоУСН</a:t>
            </a:r>
            <a:r>
              <a:rPr lang="ru-RU">
                <a:solidFill>
                  <a:schemeClr val="bg1"/>
                </a:solidFill>
                <a:latin typeface="Open Sans"/>
              </a:rPr>
              <a:t>, не уплачивают страховые взносы в Фонд пенсионного и социального страхования (по заработной плате сотрудников).</a:t>
            </a:r>
            <a:endParaRPr/>
          </a:p>
          <a:p>
            <a:pPr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Налогоплательщики </a:t>
            </a:r>
            <a:r>
              <a:rPr lang="ru-RU">
                <a:solidFill>
                  <a:schemeClr val="bg1"/>
                </a:solidFill>
                <a:latin typeface="Open Sans"/>
              </a:rPr>
              <a:t>АвтоУСН</a:t>
            </a:r>
            <a:r>
              <a:rPr lang="ru-RU">
                <a:solidFill>
                  <a:schemeClr val="bg1"/>
                </a:solidFill>
                <a:latin typeface="Open Sans"/>
              </a:rPr>
              <a:t>, если у них есть работники, </a:t>
            </a:r>
            <a:r>
              <a:rPr lang="ru-RU" b="1">
                <a:solidFill>
                  <a:schemeClr val="bg1"/>
                </a:solidFill>
                <a:latin typeface="Open Sans"/>
              </a:rPr>
              <a:t>уплачивают страховые взносы на обязательное социальное страхование от несчастных случаев на производстве и профессиональных заболеваний в фиксированном размере 2750 рублей в год </a:t>
            </a:r>
            <a:r>
              <a:rPr lang="ru-RU">
                <a:solidFill>
                  <a:schemeClr val="bg1"/>
                </a:solidFill>
                <a:latin typeface="Open Sans"/>
              </a:rPr>
              <a:t>(данный размер установлен на 2025 год). </a:t>
            </a:r>
            <a:endParaRPr/>
          </a:p>
          <a:p>
            <a:pPr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Уплата производится ежемесячно в размере 1/12 фиксированного страхового взноса.</a:t>
            </a:r>
            <a:endParaRPr/>
          </a:p>
          <a:p>
            <a:pPr lvl="1" algn="ctr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>
              <a:lnSpc>
                <a:spcPct val="150000"/>
              </a:lnSpc>
              <a:defRPr/>
            </a:pPr>
            <a:endParaRPr lang="ru-RU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>
              <a:solidFill>
                <a:schemeClr val="bg1"/>
              </a:solidFill>
            </a:endParaRPr>
          </a:p>
          <a:p>
            <a:pPr algn="just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5" y="121285"/>
            <a:ext cx="11233151" cy="1141571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defRPr/>
            </a:pPr>
            <a:r>
              <a:rPr lang="ru-RU" sz="4800" b="1" i="0" u="none" strike="noStrike" cap="none" spc="0">
                <a:solidFill>
                  <a:schemeClr val="bg1"/>
                </a:solidFill>
                <a:latin typeface="SB Sans Display Semibold"/>
                <a:ea typeface="+mj-ea"/>
                <a:cs typeface="SB Sans Display Semibold"/>
              </a:rPr>
              <a:t>Как работать на АУСН</a:t>
            </a:r>
            <a:endParaRPr/>
          </a:p>
        </p:txBody>
      </p:sp>
      <p:sp>
        <p:nvSpPr>
          <p:cNvPr id="168220167" name="Скругленный прямоугольник 4"/>
          <p:cNvSpPr/>
          <p:nvPr/>
        </p:nvSpPr>
        <p:spPr bwMode="auto">
          <a:xfrm flipH="0" flipV="0">
            <a:off x="100011" y="1092765"/>
            <a:ext cx="11396661" cy="829242"/>
          </a:xfrm>
          <a:prstGeom prst="roundRect">
            <a:avLst>
              <a:gd name="adj" fmla="val 14129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099" rtlCol="0" anchor="ctr">
            <a:noAutofit/>
          </a:bodyPr>
          <a:lstStyle/>
          <a:p>
            <a:pPr defTabSz="2438336">
              <a:lnSpc>
                <a:spcPct val="90000"/>
              </a:lnSpc>
              <a:spcBef>
                <a:spcPts val="4499"/>
              </a:spcBef>
              <a:defRPr/>
            </a:pPr>
            <a:endParaRPr lang="ru-RU" sz="4800">
              <a:latin typeface="Arial"/>
              <a:ea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0" y="1167329"/>
            <a:ext cx="11557470" cy="2911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 u="sng" strike="noStrike">
                <a:solidFill>
                  <a:schemeClr val="bg1"/>
                </a:solidFill>
                <a:latin typeface="Open Sans"/>
                <a:hlinkClick r:id="rId5" tooltip="http://publication.pravo.gov.ru/Document/View/0001202202250005"/>
              </a:rPr>
              <a:t>Федеральный закон от 25.02.2022 №17-ФЗ</a:t>
            </a:r>
            <a:r>
              <a:rPr lang="ru-RU" b="1" i="0">
                <a:solidFill>
                  <a:schemeClr val="bg1"/>
                </a:solidFill>
                <a:latin typeface="Open Sans"/>
              </a:rPr>
              <a:t> «О проведении эксперимента по установлению специального налогового режима «Автоматизированная система налогообложения»</a:t>
            </a:r>
            <a:endParaRPr/>
          </a:p>
          <a:p>
            <a:pPr algn="ctr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lvl="1" algn="ctr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lvl="1" algn="ctr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Взаимодействие налогоплательщика с кредитной организацией</a:t>
            </a:r>
            <a:endParaRPr/>
          </a:p>
          <a:p>
            <a:pPr lvl="1" algn="ctr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>
              <a:lnSpc>
                <a:spcPct val="150000"/>
              </a:lnSpc>
              <a:defRPr/>
            </a:pPr>
            <a:endParaRPr lang="ru-RU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ru-RU">
              <a:solidFill>
                <a:schemeClr val="bg1"/>
              </a:solidFill>
            </a:endParaRPr>
          </a:p>
          <a:p>
            <a:pPr algn="just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2041752411" name="Скругленный прямоугольник 4"/>
          <p:cNvSpPr/>
          <p:nvPr/>
        </p:nvSpPr>
        <p:spPr bwMode="auto">
          <a:xfrm flipH="0" flipV="0">
            <a:off x="167367" y="3571875"/>
            <a:ext cx="11396661" cy="1054553"/>
          </a:xfrm>
          <a:prstGeom prst="roundRect">
            <a:avLst>
              <a:gd name="adj" fmla="val 14129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099" rtlCol="0" anchor="ctr">
            <a:noAutofit/>
          </a:bodyPr>
          <a:lstStyle/>
          <a:p>
            <a:pPr>
              <a:defRPr/>
            </a:pPr>
            <a:endParaRPr sz="4800"/>
          </a:p>
          <a:p>
            <a:pPr algn="ctr">
              <a:defRPr/>
            </a:pPr>
            <a:endParaRPr sz="20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i="0" u="none" strike="noStrike" cap="none" spc="0">
                <a:solidFill>
                  <a:schemeClr val="bg1"/>
                </a:solidFill>
                <a:latin typeface="SB Sans Display Semibold"/>
                <a:ea typeface="Arial"/>
                <a:cs typeface="SB Sans Display Semibold"/>
              </a:rPr>
              <a:t>Горячая линия по налоговым вопросам </a:t>
            </a:r>
            <a:r>
              <a:rPr lang="ru-RU" sz="4800" b="1" i="0" u="none" strike="noStrike" cap="none" spc="0">
                <a:solidFill>
                  <a:schemeClr val="bg1"/>
                </a:solidFill>
                <a:latin typeface="SB Sans Display Semibold"/>
                <a:ea typeface="Arial"/>
                <a:cs typeface="SB Sans Display Semibold"/>
              </a:rPr>
              <a:t>0321</a:t>
            </a:r>
            <a:endParaRPr lang="ru-RU" sz="4800" b="1" i="0" u="none" strike="noStrike" cap="none" spc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defTabSz="2438336">
              <a:lnSpc>
                <a:spcPct val="90000"/>
              </a:lnSpc>
              <a:spcBef>
                <a:spcPts val="4499"/>
              </a:spcBef>
              <a:defRPr/>
            </a:pPr>
            <a:endParaRPr lang="ru-RU" sz="4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6" y="423597"/>
            <a:ext cx="11233151" cy="1468703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4800">
                <a:solidFill>
                  <a:schemeClr val="bg1"/>
                </a:solidFill>
              </a:rPr>
              <a:t>Дробление бизнеса </a:t>
            </a:r>
            <a:br>
              <a:rPr lang="ru-RU" sz="4800">
                <a:solidFill>
                  <a:schemeClr val="bg1"/>
                </a:solidFill>
              </a:rPr>
            </a:br>
            <a:r>
              <a:rPr lang="ru-RU" sz="4800">
                <a:solidFill>
                  <a:schemeClr val="bg1"/>
                </a:solidFill>
              </a:rPr>
              <a:t>— тестируем себя на риски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572683" y="1892298"/>
            <a:ext cx="11147088" cy="438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buNone/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Дробление бизнеса </a:t>
            </a:r>
            <a:r>
              <a:rPr lang="ru-RU">
                <a:solidFill>
                  <a:schemeClr val="bg1"/>
                </a:solidFill>
                <a:latin typeface="Open Sans"/>
              </a:rPr>
              <a:t>— это искусственное деление компании и распределение выручки (доходов), имущества, работников, ресурсов между взаимозависимыми (или не взаимозависимыми) лицами для получения необоснованной налоговой выгоды (применения спецрежимов), налоговых льгот. </a:t>
            </a:r>
            <a:endParaRPr/>
          </a:p>
          <a:p>
            <a:pPr algn="just">
              <a:spcAft>
                <a:spcPts val="900"/>
              </a:spcAft>
              <a:buNone/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Цель</a:t>
            </a:r>
            <a:r>
              <a:rPr lang="ru-RU">
                <a:solidFill>
                  <a:schemeClr val="bg1"/>
                </a:solidFill>
                <a:latin typeface="Open Sans"/>
              </a:rPr>
              <a:t> — получить налоговые льготы и сэкономить на уплате налогов при спецрежиме.</a:t>
            </a:r>
            <a:endParaRPr lang="ru-RU">
              <a:solidFill>
                <a:schemeClr val="bg1"/>
              </a:solidFill>
              <a:latin typeface="Open Sans"/>
            </a:endParaRPr>
          </a:p>
          <a:p>
            <a:pPr algn="just">
              <a:spcAft>
                <a:spcPts val="899"/>
              </a:spcAft>
              <a:buNone/>
              <a:defRPr/>
            </a:pPr>
            <a:endParaRPr/>
          </a:p>
          <a:p>
            <a:pPr algn="ctr">
              <a:lnSpc>
                <a:spcPct val="150000"/>
              </a:lnSpc>
              <a:spcAft>
                <a:spcPts val="1500"/>
              </a:spcAft>
              <a:defRPr/>
            </a:pPr>
            <a:r>
              <a:rPr lang="ru-RU" b="1" u="sng">
                <a:solidFill>
                  <a:schemeClr val="bg1"/>
                </a:solidFill>
                <a:latin typeface="Open Sans"/>
              </a:rPr>
              <a:t>Деление (искусственное дробление) законодательно запрещено!</a:t>
            </a:r>
            <a:endParaRPr lang="ru-RU" b="1" u="sng">
              <a:solidFill>
                <a:schemeClr val="bg1"/>
              </a:solidFill>
              <a:latin typeface="Open Sans"/>
            </a:endParaRPr>
          </a:p>
          <a:p>
            <a:pPr algn="just">
              <a:lnSpc>
                <a:spcPct val="150000"/>
              </a:lnSpc>
              <a:spcAft>
                <a:spcPts val="1500"/>
              </a:spcAft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1. </a:t>
            </a:r>
            <a:r>
              <a:rPr lang="ru-RU" sz="1850" b="0" i="0" u="none" strike="noStrike" cap="none" spc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Новая фирма создана лишь формально, без реальной деловой цели.</a:t>
            </a:r>
            <a:endParaRPr/>
          </a:p>
          <a:p>
            <a:pPr algn="just">
              <a:lnSpc>
                <a:spcPct val="150000"/>
              </a:lnSpc>
              <a:spcAft>
                <a:spcPts val="1500"/>
              </a:spcAft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2. </a:t>
            </a:r>
            <a:r>
              <a:rPr lang="ru-RU" sz="1850" b="0" i="0" u="none" strike="noStrike" cap="none" spc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Персонал и инфраструктура остались прежними.</a:t>
            </a:r>
            <a:endParaRPr/>
          </a:p>
          <a:p>
            <a:pPr algn="just">
              <a:lnSpc>
                <a:spcPct val="150000"/>
              </a:lnSpc>
              <a:spcAft>
                <a:spcPts val="1500"/>
              </a:spcAft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3) Доходы стали перераспределяться без экономической целесообразности.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79425" y="33997"/>
            <a:ext cx="11233151" cy="1468703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4800">
                <a:solidFill>
                  <a:schemeClr val="bg1"/>
                </a:solidFill>
              </a:rPr>
              <a:t>Дробление бизнеса </a:t>
            </a:r>
            <a:br>
              <a:rPr lang="ru-RU" sz="4800">
                <a:solidFill>
                  <a:schemeClr val="bg1"/>
                </a:solidFill>
              </a:rPr>
            </a:br>
            <a:r>
              <a:rPr lang="ru-RU" sz="4800">
                <a:solidFill>
                  <a:schemeClr val="bg1"/>
                </a:solidFill>
              </a:rPr>
              <a:t>— тестируем себя на риски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320271" y="1502699"/>
            <a:ext cx="11151049" cy="518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999"/>
              </a:lnSpc>
              <a:spcAft>
                <a:spcPts val="900"/>
              </a:spcAft>
              <a:buNone/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Если ресурсы перераспределяются намеренно, только с целью снижения налоговой нагрузки, то наступает ответственность за дробление. </a:t>
            </a:r>
            <a:endParaRPr/>
          </a:p>
          <a:p>
            <a:pPr algn="just">
              <a:lnSpc>
                <a:spcPct val="114999"/>
              </a:lnSpc>
              <a:spcAft>
                <a:spcPts val="900"/>
              </a:spcAft>
              <a:buNone/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При </a:t>
            </a:r>
            <a:r>
              <a:rPr lang="ru-RU" b="1" u="sng">
                <a:solidFill>
                  <a:schemeClr val="bg1"/>
                </a:solidFill>
                <a:latin typeface="Open Sans"/>
              </a:rPr>
              <a:t>доказанности</a:t>
            </a:r>
            <a:r>
              <a:rPr lang="ru-RU">
                <a:solidFill>
                  <a:schemeClr val="bg1"/>
                </a:solidFill>
                <a:latin typeface="Open Sans"/>
              </a:rPr>
              <a:t> подобных фактов налоги, которые были рассчитаны в рамках, предположим, упрощенной системы, пересчитываются по условиям общей системы налогообложения (ОСНО) , с начислением НДС и налога на прибыль (или НДФЛ для ИП).</a:t>
            </a:r>
            <a:endParaRPr/>
          </a:p>
          <a:p>
            <a:pPr>
              <a:buFont typeface="Arial"/>
              <a:buNone/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just">
              <a:lnSpc>
                <a:spcPct val="150000"/>
              </a:lnSpc>
              <a:buFont typeface="Arial"/>
              <a:buNone/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Как правило, дробление бизнеса производится между взаимозависимыми лицами.</a:t>
            </a:r>
            <a:endParaRPr/>
          </a:p>
          <a:p>
            <a:pPr algn="just">
              <a:lnSpc>
                <a:spcPct val="150000"/>
              </a:lnSpc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Взаимозависимые лица </a:t>
            </a:r>
            <a:r>
              <a:rPr lang="ru-RU">
                <a:solidFill>
                  <a:schemeClr val="bg1"/>
                </a:solidFill>
                <a:latin typeface="Open Sans"/>
              </a:rPr>
              <a:t>— это лица, которые в силу особенностей своих отношений могут оказывать влияние (п. 1 ст. 105.1 НК РФ):</a:t>
            </a:r>
            <a:endParaRPr/>
          </a:p>
          <a:p>
            <a:pPr algn="just"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1) на условия сделок,</a:t>
            </a:r>
            <a:endParaRPr/>
          </a:p>
          <a:p>
            <a:pPr algn="just"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2) результаты сделок,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3) экономические результаты деятельности.</a:t>
            </a:r>
            <a:endParaRPr/>
          </a:p>
          <a:p>
            <a:pPr algn="just">
              <a:lnSpc>
                <a:spcPct val="150000"/>
              </a:lnSpc>
              <a:spcAft>
                <a:spcPts val="900"/>
              </a:spcAft>
              <a:buNone/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0756" y="608826"/>
            <a:ext cx="867235" cy="96531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3"/>
          <p:cNvSpPr txBox="1"/>
          <p:nvPr/>
        </p:nvSpPr>
        <p:spPr bwMode="auto">
          <a:xfrm>
            <a:off x="479425" y="3517078"/>
            <a:ext cx="11233872" cy="1578839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6600">
                <a:solidFill>
                  <a:schemeClr val="bg1"/>
                </a:solidFill>
              </a:rPr>
              <a:t>Налоги 2026 года в действии: риски и реалии</a:t>
            </a:r>
            <a:endParaRPr lang="en-US" sz="6000" b="0">
              <a:solidFill>
                <a:schemeClr val="bg1"/>
              </a:solidFill>
              <a:latin typeface="SB Sans Display Light"/>
              <a:cs typeface="SB Sans Display Light"/>
            </a:endParaRPr>
          </a:p>
        </p:txBody>
      </p:sp>
      <p:sp>
        <p:nvSpPr>
          <p:cNvPr id="7" name="Заголовок 3"/>
          <p:cNvSpPr txBox="1"/>
          <p:nvPr/>
        </p:nvSpPr>
        <p:spPr bwMode="auto">
          <a:xfrm>
            <a:off x="479424" y="5323073"/>
            <a:ext cx="9782175" cy="1281460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2400" b="0">
                <a:solidFill>
                  <a:schemeClr val="bg1"/>
                </a:solidFill>
                <a:latin typeface="SB Sans Display Light"/>
                <a:cs typeface="SB Sans Display Light"/>
              </a:rPr>
              <a:t>Разбираем реальную ситуацию с уплатой НДС. Смотрим на реальные кейсы. Обсуждаем риски</a:t>
            </a:r>
            <a:r>
              <a:rPr lang="ru-RU" sz="2400" b="0">
                <a:solidFill>
                  <a:schemeClr val="bg1"/>
                </a:solidFill>
                <a:latin typeface="SB Sans Display Light"/>
                <a:cs typeface="SB Sans Display Light"/>
              </a:rPr>
              <a:t>   </a:t>
            </a:r>
            <a:endParaRPr lang="en-US" sz="2800" b="0">
              <a:solidFill>
                <a:schemeClr val="bg1"/>
              </a:solidFill>
              <a:latin typeface="SB Sans Display Light"/>
              <a:cs typeface="SB Sans Display Light"/>
            </a:endParaRPr>
          </a:p>
        </p:txBody>
      </p:sp>
      <p:pic>
        <p:nvPicPr>
          <p:cNvPr id="2" name="Union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1407172" y="470462"/>
            <a:ext cx="306125" cy="306125"/>
          </a:xfrm>
          <a:prstGeom prst="rect">
            <a:avLst/>
          </a:prstGeom>
        </p:spPr>
      </p:pic>
      <p:sp>
        <p:nvSpPr>
          <p:cNvPr id="3" name="Гарнитуры, размеры шрифта, правила"/>
          <p:cNvSpPr txBox="1"/>
          <p:nvPr/>
        </p:nvSpPr>
        <p:spPr bwMode="auto">
          <a:xfrm>
            <a:off x="293431" y="1135559"/>
            <a:ext cx="536257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SB Sans Display"/>
                <a:cs typeface="SB Sans Display"/>
              </a:defRPr>
            </a:lvl1pPr>
          </a:lstStyle>
          <a:p>
            <a:pPr>
              <a:lnSpc>
                <a:spcPct val="90000"/>
              </a:lnSpc>
              <a:defRPr/>
            </a:pPr>
            <a:r>
              <a:rPr lang="ru-RU" sz="2500" spc="-50">
                <a:solidFill>
                  <a:schemeClr val="bg1"/>
                </a:solidFill>
              </a:rPr>
              <a:t>Елена </a:t>
            </a:r>
            <a:r>
              <a:rPr lang="ru-RU" sz="2500" spc="-50">
                <a:solidFill>
                  <a:schemeClr val="bg1"/>
                </a:solidFill>
              </a:rPr>
              <a:t>Нагам</a:t>
            </a:r>
            <a:endParaRPr lang="ru-RU" sz="2500" spc="-50">
              <a:solidFill>
                <a:schemeClr val="bg1"/>
              </a:solidFill>
            </a:endParaRPr>
          </a:p>
        </p:txBody>
      </p:sp>
      <p:sp>
        <p:nvSpPr>
          <p:cNvPr id="4" name="Гарнитуры, размеры шрифта, правила"/>
          <p:cNvSpPr txBox="1"/>
          <p:nvPr/>
        </p:nvSpPr>
        <p:spPr bwMode="auto">
          <a:xfrm>
            <a:off x="293430" y="1574140"/>
            <a:ext cx="4607010" cy="823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latin typeface="SB Sans Display"/>
                <a:cs typeface="SB Sans Display"/>
              </a:defRPr>
            </a:lvl1pPr>
          </a:lstStyle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SB Sans Display"/>
                <a:cs typeface="SB Sans Display"/>
              </a:rPr>
              <a:t>Ментор, наставник, участник программ «ИЗЗЗИ-менторы», Сообщество бухгалтеров, Сбербанк</a:t>
            </a:r>
            <a:endParaRPr/>
          </a:p>
          <a:p>
            <a:pPr>
              <a:defRPr/>
            </a:pPr>
            <a:r>
              <a:rPr lang="ru-RU" sz="1200">
                <a:solidFill>
                  <a:schemeClr val="bg1"/>
                </a:solidFill>
                <a:latin typeface="SB Sans Display"/>
                <a:cs typeface="SB Sans Display"/>
              </a:rPr>
              <a:t>Наставник программы «Патриоты» (для участников СВО и членов их семей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79425" y="33997"/>
            <a:ext cx="11233151" cy="1468703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4800">
                <a:solidFill>
                  <a:schemeClr val="bg1"/>
                </a:solidFill>
              </a:rPr>
              <a:t>Дробление бизнеса </a:t>
            </a:r>
            <a:br>
              <a:rPr lang="ru-RU" sz="4800">
                <a:solidFill>
                  <a:schemeClr val="bg1"/>
                </a:solidFill>
              </a:rPr>
            </a:br>
            <a:r>
              <a:rPr lang="ru-RU" sz="4800">
                <a:solidFill>
                  <a:schemeClr val="bg1"/>
                </a:solidFill>
              </a:rPr>
              <a:t>— тестируем себя на риски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360028" y="1502699"/>
            <a:ext cx="11151409" cy="5436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buNone/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В письме ФНС от 11.08.2017 № СА-4-7/15895@ перечислены 17 признаков формального деления. А одно из последних разъяснений по этому вопросу приводится в письме от 16.07.2024 № БВ-4-7/8051@.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Отдельно стоит выделить признаки дробления бизнеса, которые для налоговой инспекции считаются «снайперскими» (письмо от 10.03.2021 №БИ-4-7/3060@). Если они присущи бизнесу, можно с большой вероятностью сказать, что ИФНС возьмет его на контроль.</a:t>
            </a:r>
            <a:endParaRPr lang="ru-RU">
              <a:solidFill>
                <a:schemeClr val="bg1"/>
              </a:solidFill>
              <a:latin typeface="Open Sans"/>
            </a:endParaRPr>
          </a:p>
          <a:p>
            <a:pPr>
              <a:defRPr/>
            </a:pPr>
            <a:endParaRPr/>
          </a:p>
          <a:p>
            <a:pPr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Вот эти признаки:</a:t>
            </a:r>
            <a:endParaRPr/>
          </a:p>
          <a:p>
            <a:pPr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just">
              <a:lnSpc>
                <a:spcPct val="114999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1. Участники занимаются одной деятельностью, а также несут расходы друг за друга.</a:t>
            </a:r>
            <a:endParaRPr/>
          </a:p>
          <a:p>
            <a:pPr algn="just">
              <a:lnSpc>
                <a:spcPct val="114999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2. Участники схемы взаимозависимы.</a:t>
            </a:r>
            <a:endParaRPr/>
          </a:p>
          <a:p>
            <a:pPr algn="just">
              <a:lnSpc>
                <a:spcPct val="114999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3. Персонал формально распределен, без изменения должностных обязанностей.</a:t>
            </a:r>
            <a:endParaRPr/>
          </a:p>
          <a:p>
            <a:pPr algn="just">
              <a:lnSpc>
                <a:spcPct val="114999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4. У новых фирм и ИП нет своих производственных ресурсов, а также оборотных средств и кадров.</a:t>
            </a:r>
            <a:endParaRPr/>
          </a:p>
          <a:p>
            <a:pPr algn="just">
              <a:lnSpc>
                <a:spcPct val="114999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5. Показатели деятельности (численность персонала, стоимость ОС, занимаемая площадь, размер получаемого дохода) близки к предельным для льготной системы.</a:t>
            </a:r>
            <a:endParaRPr/>
          </a:p>
          <a:p>
            <a:pPr algn="just">
              <a:lnSpc>
                <a:spcPct val="150000"/>
              </a:lnSpc>
              <a:spcAft>
                <a:spcPts val="900"/>
              </a:spcAft>
              <a:buNone/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6" y="423597"/>
            <a:ext cx="11233151" cy="1468703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4800">
                <a:solidFill>
                  <a:schemeClr val="bg1"/>
                </a:solidFill>
              </a:rPr>
              <a:t>Дробление бизнеса </a:t>
            </a:r>
            <a:br>
              <a:rPr lang="ru-RU" sz="4800">
                <a:solidFill>
                  <a:schemeClr val="bg1"/>
                </a:solidFill>
              </a:rPr>
            </a:br>
            <a:r>
              <a:rPr lang="ru-RU" sz="4800">
                <a:solidFill>
                  <a:schemeClr val="bg1"/>
                </a:solidFill>
              </a:rPr>
              <a:t>— тестируем себя на риски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572684" y="1802365"/>
            <a:ext cx="11144929" cy="4892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buNone/>
              <a:defRPr/>
            </a:pPr>
            <a:r>
              <a:rPr lang="ru-RU" sz="2500" b="1">
                <a:solidFill>
                  <a:schemeClr val="bg1"/>
                </a:solidFill>
                <a:latin typeface="Open Sans"/>
              </a:rPr>
              <a:t>Когда разделение </a:t>
            </a:r>
            <a:r>
              <a:rPr lang="ru-RU" sz="2500" b="1" strike="sngStrike">
                <a:solidFill>
                  <a:schemeClr val="bg1"/>
                </a:solidFill>
                <a:latin typeface="Open Sans"/>
              </a:rPr>
              <a:t>ДРОБЛЕНИЕ</a:t>
            </a:r>
            <a:r>
              <a:rPr lang="ru-RU" sz="2500" b="1" strike="noStrike">
                <a:solidFill>
                  <a:schemeClr val="bg1"/>
                </a:solidFill>
                <a:latin typeface="Open Sans"/>
              </a:rPr>
              <a:t> </a:t>
            </a:r>
            <a:r>
              <a:rPr lang="ru-RU" sz="2500" b="1">
                <a:solidFill>
                  <a:schemeClr val="bg1"/>
                </a:solidFill>
                <a:latin typeface="Open Sans"/>
              </a:rPr>
              <a:t>обоснованно?</a:t>
            </a:r>
            <a:endParaRPr/>
          </a:p>
          <a:p>
            <a:pPr algn="ctr">
              <a:spcAft>
                <a:spcPts val="900"/>
              </a:spcAft>
              <a:buNone/>
              <a:defRPr/>
            </a:pPr>
            <a:endParaRPr lang="ru-RU" sz="2500" b="1">
              <a:solidFill>
                <a:schemeClr val="bg1"/>
              </a:solidFill>
              <a:latin typeface="Open Sans"/>
            </a:endParaRPr>
          </a:p>
          <a:p>
            <a:pPr algn="just">
              <a:spcAft>
                <a:spcPts val="900"/>
              </a:spcAft>
              <a:buNone/>
              <a:defRPr/>
            </a:pPr>
            <a:r>
              <a:rPr lang="ru-RU" sz="2000" b="1">
                <a:solidFill>
                  <a:schemeClr val="bg1"/>
                </a:solidFill>
                <a:latin typeface="Open Sans"/>
              </a:rPr>
              <a:t>1. </a:t>
            </a:r>
            <a:r>
              <a:rPr lang="ru-RU" sz="2000">
                <a:solidFill>
                  <a:schemeClr val="bg1"/>
                </a:solidFill>
                <a:latin typeface="Open Sans"/>
              </a:rPr>
              <a:t>Одна организация/ИП устанавливает оборудование (ОСНО), вторая организация это оборудование ремонтирует,  обслуживает, сопровождает (УСН), у каждой организации есть «общие» покупатели/заказчики, есть разные покупатели/заказчики.  Несколько видов деятельности — общие и «свои». </a:t>
            </a:r>
            <a:endParaRPr/>
          </a:p>
          <a:p>
            <a:pPr algn="just">
              <a:spcAft>
                <a:spcPts val="900"/>
              </a:spcAft>
              <a:buNone/>
              <a:defRPr/>
            </a:pPr>
            <a:r>
              <a:rPr lang="ru-RU" sz="2000">
                <a:solidFill>
                  <a:schemeClr val="bg1"/>
                </a:solidFill>
                <a:latin typeface="Open Sans"/>
              </a:rPr>
              <a:t>2. Разные сегменты рынка — розничные покупатели (УСН), оптовые покупатели (УСН или ОСНО).</a:t>
            </a:r>
            <a:endParaRPr/>
          </a:p>
          <a:p>
            <a:pPr algn="just">
              <a:spcAft>
                <a:spcPts val="900"/>
              </a:spcAft>
              <a:buNone/>
              <a:defRPr/>
            </a:pPr>
            <a:r>
              <a:rPr lang="ru-RU" sz="2000">
                <a:solidFill>
                  <a:schemeClr val="bg1"/>
                </a:solidFill>
                <a:latin typeface="Open Sans"/>
              </a:rPr>
              <a:t>3. Реальные хозяйственные операции: аренда помещений, покупка канцтоваров, оплата телефона, интернета, уплата налогов, выплата заработной платы.</a:t>
            </a:r>
            <a:endParaRPr/>
          </a:p>
          <a:p>
            <a:pPr algn="just">
              <a:spcAft>
                <a:spcPts val="900"/>
              </a:spcAft>
              <a:buNone/>
              <a:defRPr/>
            </a:pPr>
            <a:endParaRPr lang="ru-RU" sz="2000">
              <a:solidFill>
                <a:schemeClr val="bg1"/>
              </a:solidFill>
              <a:latin typeface="Open Sans"/>
            </a:endParaRPr>
          </a:p>
          <a:p>
            <a:pPr algn="l">
              <a:spcAft>
                <a:spcPts val="900"/>
              </a:spcAft>
              <a:buNone/>
              <a:defRPr/>
            </a:pPr>
            <a:r>
              <a:rPr lang="ru-RU" sz="2000">
                <a:solidFill>
                  <a:schemeClr val="bg1"/>
                </a:solidFill>
                <a:latin typeface="Open Sans"/>
              </a:rPr>
              <a:t>Сотрудники могут быть одни и те же. </a:t>
            </a:r>
            <a:br>
              <a:rPr lang="ru-RU" sz="2000">
                <a:solidFill>
                  <a:schemeClr val="bg1"/>
                </a:solidFill>
                <a:latin typeface="Open Sans"/>
              </a:rPr>
            </a:br>
            <a:r>
              <a:rPr lang="ru-RU" sz="2000" b="1">
                <a:solidFill>
                  <a:schemeClr val="bg1"/>
                </a:solidFill>
                <a:latin typeface="Open Sans"/>
              </a:rPr>
              <a:t>НО</a:t>
            </a:r>
            <a:r>
              <a:rPr lang="ru-RU" sz="2000">
                <a:solidFill>
                  <a:schemeClr val="bg1"/>
                </a:solidFill>
                <a:latin typeface="Open Sans"/>
              </a:rPr>
              <a:t> это зависит от конкретной ситуации конкретной организации.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6" y="423597"/>
            <a:ext cx="11233151" cy="1468703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4800">
                <a:solidFill>
                  <a:schemeClr val="bg1"/>
                </a:solidFill>
              </a:rPr>
              <a:t>Дробление бизнеса </a:t>
            </a:r>
            <a:br>
              <a:rPr lang="ru-RU" sz="4800">
                <a:solidFill>
                  <a:schemeClr val="bg1"/>
                </a:solidFill>
              </a:rPr>
            </a:br>
            <a:r>
              <a:rPr lang="ru-RU" sz="4800">
                <a:solidFill>
                  <a:schemeClr val="bg1"/>
                </a:solidFill>
              </a:rPr>
              <a:t>– тестируем себя на риски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572684" y="1802365"/>
            <a:ext cx="11185609" cy="4701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buNone/>
              <a:defRPr/>
            </a:pPr>
            <a:r>
              <a:rPr lang="ru-RU" sz="2500" b="1">
                <a:solidFill>
                  <a:schemeClr val="bg1"/>
                </a:solidFill>
                <a:latin typeface="Open Sans"/>
              </a:rPr>
              <a:t>Когда разделение </a:t>
            </a:r>
            <a:r>
              <a:rPr lang="ru-RU" sz="2500" b="1" strike="sngStrike">
                <a:solidFill>
                  <a:schemeClr val="bg1"/>
                </a:solidFill>
                <a:latin typeface="Open Sans"/>
              </a:rPr>
              <a:t>ДРОБЛЕНИЕ</a:t>
            </a:r>
            <a:r>
              <a:rPr lang="ru-RU" sz="2500" b="1" strike="noStrike">
                <a:solidFill>
                  <a:schemeClr val="bg1"/>
                </a:solidFill>
                <a:latin typeface="Open Sans"/>
              </a:rPr>
              <a:t> </a:t>
            </a:r>
            <a:r>
              <a:rPr lang="ru-RU" sz="2500" b="1">
                <a:solidFill>
                  <a:schemeClr val="bg1"/>
                </a:solidFill>
                <a:latin typeface="Open Sans"/>
              </a:rPr>
              <a:t>обоснованно?</a:t>
            </a:r>
            <a:endParaRPr/>
          </a:p>
          <a:p>
            <a:pPr algn="just">
              <a:spcAft>
                <a:spcPts val="900"/>
              </a:spcAft>
              <a:buNone/>
              <a:defRPr/>
            </a:pPr>
            <a:r>
              <a:rPr lang="ru-RU" sz="2000" b="1">
                <a:solidFill>
                  <a:schemeClr val="bg1"/>
                </a:solidFill>
                <a:latin typeface="Open Sans"/>
              </a:rPr>
              <a:t>При разделении бизнеса важно соблюдать нормы ст. 54.1 НК РФ: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Open Sans"/>
              </a:rPr>
              <a:t>1. Иметь реальную экономически обоснованную деловую цель, которая должна привести к положительному экономическому эффекту.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Open Sans"/>
              </a:rPr>
              <a:t>2. Показывать самостоятельность участников бизнес-процесса.</a:t>
            </a:r>
            <a:endParaRPr/>
          </a:p>
          <a:p>
            <a:pPr algn="just">
              <a:spcAft>
                <a:spcPts val="900"/>
              </a:spcAft>
              <a:buNone/>
              <a:defRPr/>
            </a:pPr>
            <a:endParaRPr lang="ru-RU" sz="2000">
              <a:solidFill>
                <a:schemeClr val="bg1"/>
              </a:solidFill>
              <a:latin typeface="Open Sans"/>
            </a:endParaRPr>
          </a:p>
          <a:p>
            <a:pPr algn="just">
              <a:spcAft>
                <a:spcPts val="900"/>
              </a:spcAft>
              <a:buNone/>
              <a:defRPr/>
            </a:pPr>
            <a:r>
              <a:rPr lang="ru-RU" sz="2000" b="1">
                <a:solidFill>
                  <a:schemeClr val="bg1"/>
                </a:solidFill>
                <a:latin typeface="Open Sans"/>
              </a:rPr>
              <a:t>ПРИМЕР. </a:t>
            </a:r>
            <a:r>
              <a:rPr lang="ru-RU" sz="2000" b="1">
                <a:solidFill>
                  <a:schemeClr val="bg1"/>
                </a:solidFill>
                <a:latin typeface="Open Sans"/>
              </a:rPr>
              <a:t>2 предприятия на УСН — производственное и торговое</a:t>
            </a:r>
            <a:endParaRPr/>
          </a:p>
          <a:p>
            <a:pPr algn="just">
              <a:spcAft>
                <a:spcPts val="900"/>
              </a:spcAft>
              <a:buNone/>
              <a:defRPr/>
            </a:pPr>
            <a:r>
              <a:rPr lang="ru-RU" sz="2000">
                <a:solidFill>
                  <a:schemeClr val="bg1"/>
                </a:solidFill>
                <a:latin typeface="Open Sans"/>
              </a:rPr>
              <a:t>Предположим, в производстве остаются отходы, из которых реально производить </a:t>
            </a:r>
            <a:r>
              <a:rPr lang="ru-RU" sz="2000" b="1">
                <a:solidFill>
                  <a:schemeClr val="bg1"/>
                </a:solidFill>
                <a:latin typeface="Open Sans"/>
              </a:rPr>
              <a:t>новый продукт</a:t>
            </a:r>
            <a:r>
              <a:rPr lang="ru-RU" sz="2000">
                <a:solidFill>
                  <a:schemeClr val="bg1"/>
                </a:solidFill>
                <a:latin typeface="Open Sans"/>
              </a:rPr>
              <a:t>. Тогда можно создать отдельную компанию, которая будет заниматься только </a:t>
            </a:r>
            <a:r>
              <a:rPr lang="ru-RU" sz="2000" b="1">
                <a:solidFill>
                  <a:schemeClr val="bg1"/>
                </a:solidFill>
                <a:latin typeface="Open Sans"/>
              </a:rPr>
              <a:t>продажей нового продукта</a:t>
            </a:r>
            <a:r>
              <a:rPr lang="ru-RU" sz="2000">
                <a:solidFill>
                  <a:schemeClr val="bg1"/>
                </a:solidFill>
                <a:latin typeface="Open Sans"/>
              </a:rPr>
              <a:t> другим клиентам. </a:t>
            </a:r>
            <a:endParaRPr lang="ru-RU" sz="2000">
              <a:solidFill>
                <a:schemeClr val="bg1"/>
              </a:solidFill>
              <a:latin typeface="Open Sans"/>
            </a:endParaRPr>
          </a:p>
          <a:p>
            <a:pPr algn="just">
              <a:spcAft>
                <a:spcPts val="899"/>
              </a:spcAft>
              <a:buNone/>
              <a:defRPr/>
            </a:pPr>
            <a:r>
              <a:rPr lang="ru-RU" sz="2000">
                <a:solidFill>
                  <a:schemeClr val="bg1"/>
                </a:solidFill>
                <a:latin typeface="Open Sans"/>
              </a:rPr>
              <a:t>При этом у производственного предприятия будут свои производственные ресурсы, коды ОКВЭД, руководители и работники. Деловые риски каждое предприятие тоже несет по отдельности.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6" y="423597"/>
            <a:ext cx="11233151" cy="1468703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4800">
                <a:solidFill>
                  <a:schemeClr val="bg1"/>
                </a:solidFill>
              </a:rPr>
              <a:t>Дробление бизнеса </a:t>
            </a:r>
            <a:br>
              <a:rPr lang="ru-RU" sz="4800">
                <a:solidFill>
                  <a:schemeClr val="bg1"/>
                </a:solidFill>
              </a:rPr>
            </a:br>
            <a:r>
              <a:rPr lang="ru-RU" sz="4800">
                <a:solidFill>
                  <a:schemeClr val="bg1"/>
                </a:solidFill>
              </a:rPr>
              <a:t>— тестируем себя на риски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572684" y="1802365"/>
            <a:ext cx="11169049" cy="4526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buNone/>
              <a:defRPr/>
            </a:pPr>
            <a:r>
              <a:rPr lang="ru-RU" sz="2500" b="1">
                <a:solidFill>
                  <a:schemeClr val="bg1"/>
                </a:solidFill>
                <a:latin typeface="Open Sans"/>
              </a:rPr>
              <a:t>Когда разделение </a:t>
            </a:r>
            <a:r>
              <a:rPr lang="ru-RU" sz="2500" b="1" strike="sngStrike">
                <a:solidFill>
                  <a:schemeClr val="bg1"/>
                </a:solidFill>
                <a:latin typeface="Open Sans"/>
              </a:rPr>
              <a:t>ДРОБЛЕНИЕ</a:t>
            </a:r>
            <a:r>
              <a:rPr lang="ru-RU" sz="2500" b="1" strike="noStrike">
                <a:solidFill>
                  <a:schemeClr val="bg1"/>
                </a:solidFill>
                <a:latin typeface="Open Sans"/>
              </a:rPr>
              <a:t> </a:t>
            </a:r>
            <a:r>
              <a:rPr lang="ru-RU" sz="2500" b="1">
                <a:solidFill>
                  <a:schemeClr val="bg1"/>
                </a:solidFill>
                <a:latin typeface="Open Sans"/>
              </a:rPr>
              <a:t>обосновано?</a:t>
            </a:r>
            <a:endParaRPr/>
          </a:p>
          <a:p>
            <a:pPr algn="just">
              <a:defRPr/>
            </a:pPr>
            <a:endParaRPr lang="ru-RU" sz="2000">
              <a:solidFill>
                <a:schemeClr val="bg1"/>
              </a:solidFill>
              <a:latin typeface="Open Sans"/>
            </a:endParaRPr>
          </a:p>
          <a:p>
            <a:pPr algn="just">
              <a:defRPr/>
            </a:pPr>
            <a:r>
              <a:rPr lang="ru-RU" sz="2000" b="1">
                <a:solidFill>
                  <a:schemeClr val="bg1"/>
                </a:solidFill>
                <a:latin typeface="Open Sans"/>
              </a:rPr>
              <a:t>ПРИМЕР</a:t>
            </a:r>
            <a:r>
              <a:rPr lang="ru-RU" sz="2000" b="1">
                <a:solidFill>
                  <a:schemeClr val="bg1"/>
                </a:solidFill>
                <a:latin typeface="Open Sans"/>
              </a:rPr>
              <a:t>. </a:t>
            </a:r>
            <a:r>
              <a:rPr lang="ru-RU" sz="2000" b="1">
                <a:solidFill>
                  <a:schemeClr val="bg1"/>
                </a:solidFill>
                <a:latin typeface="Open Sans"/>
              </a:rPr>
              <a:t>2 ИП — муж и жена</a:t>
            </a:r>
            <a:endParaRPr/>
          </a:p>
          <a:p>
            <a:pPr algn="just">
              <a:defRPr/>
            </a:pPr>
            <a:endParaRPr lang="ru-RU" sz="2000">
              <a:solidFill>
                <a:schemeClr val="bg1"/>
              </a:solidFill>
              <a:latin typeface="Open Sans"/>
            </a:endParaRPr>
          </a:p>
          <a:p>
            <a:pPr algn="l">
              <a:defRPr/>
            </a:pPr>
            <a:r>
              <a:rPr lang="ru-RU" sz="2000">
                <a:solidFill>
                  <a:schemeClr val="bg1"/>
                </a:solidFill>
                <a:latin typeface="Open Sans"/>
              </a:rPr>
              <a:t>Общий магазин одежды и обуви, расчетные счета открыты в одном банке. Предприниматели — взаимозависимые лица (семья). </a:t>
            </a:r>
            <a:endParaRPr lang="ru-RU" sz="2000">
              <a:solidFill>
                <a:schemeClr val="bg1"/>
              </a:solidFill>
              <a:latin typeface="Open Sans"/>
            </a:endParaRPr>
          </a:p>
          <a:p>
            <a:pPr algn="l">
              <a:defRPr/>
            </a:pPr>
            <a:endParaRPr/>
          </a:p>
          <a:p>
            <a:pPr algn="l">
              <a:defRPr/>
            </a:pPr>
            <a:r>
              <a:rPr lang="ru-RU" sz="2000" b="1">
                <a:solidFill>
                  <a:schemeClr val="bg1"/>
                </a:solidFill>
                <a:latin typeface="Open Sans"/>
              </a:rPr>
              <a:t>Как они поступили?</a:t>
            </a:r>
            <a:r>
              <a:rPr lang="ru-RU" sz="2000">
                <a:solidFill>
                  <a:schemeClr val="bg1"/>
                </a:solidFill>
                <a:latin typeface="Open Sans"/>
              </a:rPr>
              <a:t> Разделили виды товаров: супруг стал продавать одежду, а супруга — обувь. Основной ОКВЭД разный.</a:t>
            </a:r>
            <a:endParaRPr lang="ru-RU" sz="2000">
              <a:solidFill>
                <a:schemeClr val="bg1"/>
              </a:solidFill>
              <a:latin typeface="Open Sans"/>
            </a:endParaRPr>
          </a:p>
          <a:p>
            <a:pPr algn="l">
              <a:defRPr/>
            </a:pPr>
            <a:r>
              <a:rPr lang="ru-RU" sz="2000">
                <a:solidFill>
                  <a:schemeClr val="bg1"/>
                </a:solidFill>
                <a:latin typeface="Open Sans"/>
              </a:rPr>
              <a:t>Торговое помещение разделили на два отдела. Закупку товаров оформляют по отдельности, хотя это и сложнее. Наладили товарный учет, разделили денежные потоки. По поводу выбора одного и того же банка подготовили письмо, что в нем выгодные тарифы, удобное обслуживание (сделали сравнение на примере других банков).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6" y="423597"/>
            <a:ext cx="11233151" cy="1468703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4800">
                <a:solidFill>
                  <a:schemeClr val="bg1"/>
                </a:solidFill>
              </a:rPr>
              <a:t>Дробление бизнеса </a:t>
            </a:r>
            <a:br>
              <a:rPr lang="ru-RU" sz="4800">
                <a:solidFill>
                  <a:schemeClr val="bg1"/>
                </a:solidFill>
              </a:rPr>
            </a:br>
            <a:r>
              <a:rPr lang="ru-RU" sz="4800">
                <a:solidFill>
                  <a:schemeClr val="bg1"/>
                </a:solidFill>
              </a:rPr>
              <a:t>— тестируем себя на риски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572684" y="1802365"/>
            <a:ext cx="11143489" cy="4968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  <a:buNone/>
              <a:defRPr/>
            </a:pPr>
            <a:r>
              <a:rPr lang="ru-RU" sz="2500" b="1">
                <a:solidFill>
                  <a:schemeClr val="bg1"/>
                </a:solidFill>
                <a:latin typeface="Open Sans"/>
              </a:rPr>
              <a:t>Налоговая амнистия</a:t>
            </a:r>
            <a:endParaRPr/>
          </a:p>
          <a:p>
            <a:pPr algn="ctr">
              <a:spcAft>
                <a:spcPts val="900"/>
              </a:spcAft>
              <a:buNone/>
              <a:defRPr/>
            </a:pPr>
            <a:r>
              <a:rPr lang="ru-RU" sz="2000">
                <a:solidFill>
                  <a:schemeClr val="bg1"/>
                </a:solidFill>
                <a:latin typeface="Open Sans"/>
              </a:rPr>
              <a:t>вводится законом о налоговой реформе (№ 176-ФЗ от 12.07.2024).</a:t>
            </a:r>
            <a:endParaRPr/>
          </a:p>
          <a:p>
            <a:pPr algn="just">
              <a:defRPr/>
            </a:pPr>
            <a:r>
              <a:rPr lang="ru-RU" sz="2000">
                <a:solidFill>
                  <a:schemeClr val="bg1"/>
                </a:solidFill>
                <a:latin typeface="Open Sans"/>
              </a:rPr>
              <a:t>Цитата из статьи 6 закона: «Обязанность по уплате налогов, возникшая за налоговые периоды 2022 — 2024 годов, соответствующих пеней и штрафов, предусмотренных статьями 119, 120 и 122 Налогового кодекса Российской Федерации, в части правонарушений, связанных с фактом дробления бизнеса, при добровольном полном или частичном отказе лицами, участвующими в дроблении, от дробления бизнеса в отношении налоговых периодов 2025 и 2026 годов прекращается с учетом особенностей, предусмотренных настоящей статьей».</a:t>
            </a:r>
            <a:endParaRPr/>
          </a:p>
          <a:p>
            <a:pPr algn="just">
              <a:defRPr/>
            </a:pPr>
            <a:endParaRPr lang="ru-RU" sz="2000">
              <a:solidFill>
                <a:schemeClr val="bg1"/>
              </a:solidFill>
              <a:latin typeface="Open Sans"/>
            </a:endParaRPr>
          </a:p>
          <a:p>
            <a:pPr>
              <a:defRPr/>
            </a:pPr>
            <a:r>
              <a:rPr lang="ru-RU" sz="2000" b="1" u="sng">
                <a:solidFill>
                  <a:schemeClr val="bg1"/>
                </a:solidFill>
                <a:latin typeface="Open Sans"/>
              </a:rPr>
              <a:t>Амнистия возможна при соблюдении условий: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Open Sans"/>
              </a:rPr>
              <a:t>1) дробление происходило в 2022</a:t>
            </a:r>
            <a:r>
              <a:rPr lang="ru-RU" sz="20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–</a:t>
            </a:r>
            <a:r>
              <a:rPr lang="ru-RU" sz="2000">
                <a:solidFill>
                  <a:schemeClr val="bg1"/>
                </a:solidFill>
                <a:latin typeface="Open Sans"/>
              </a:rPr>
              <a:t>2024 годах,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Open Sans"/>
              </a:rPr>
              <a:t>2) нарушения были выявлены по итогам выездной налоговой проверки,</a:t>
            </a:r>
            <a:endParaRPr/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Open Sans"/>
              </a:rPr>
              <a:t>3) решение по результатам проверки вступило в силу после 12 июля 2024 года.</a:t>
            </a:r>
            <a:endParaRPr/>
          </a:p>
          <a:p>
            <a:pPr algn="just">
              <a:defRPr/>
            </a:pPr>
            <a:endParaRPr lang="ru-RU" sz="2000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61188762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140476897" name="SB Sans Display / Text"/>
          <p:cNvSpPr txBox="1"/>
          <p:nvPr/>
        </p:nvSpPr>
        <p:spPr bwMode="auto">
          <a:xfrm>
            <a:off x="396180" y="562656"/>
            <a:ext cx="7766371" cy="150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000" b="1">
                <a:latin typeface="SB Sans Display Semibold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4400" b="1" i="0" u="none" strike="noStrike" cap="none" spc="0">
                <a:solidFill>
                  <a:schemeClr val="bg1"/>
                </a:solidFill>
                <a:latin typeface="SB Sans Display Semibold"/>
                <a:ea typeface="SB Sans Display Semibold"/>
                <a:cs typeface="SB Sans Display Semibold"/>
              </a:rPr>
              <a:t>Спроси бухгалтера</a:t>
            </a:r>
            <a:endParaRPr lang="ru-RU" sz="4400" b="1">
              <a:solidFill>
                <a:schemeClr val="bg1"/>
              </a:solidFill>
              <a:latin typeface="SB Sans Display Semibold"/>
              <a:cs typeface="SB Sans Display Semibold"/>
            </a:endParaRPr>
          </a:p>
          <a:p>
            <a:pPr>
              <a:lnSpc>
                <a:spcPct val="80000"/>
              </a:lnSpc>
              <a:defRPr/>
            </a:pPr>
            <a:endParaRPr sz="2400" b="0">
              <a:solidFill>
                <a:schemeClr val="bg1"/>
              </a:solidFill>
              <a:latin typeface="SB Sans Display Light"/>
              <a:cs typeface="SB Sans Display Light"/>
            </a:endParaRPr>
          </a:p>
          <a:p>
            <a:pPr>
              <a:lnSpc>
                <a:spcPct val="80000"/>
              </a:lnSpc>
              <a:defRPr/>
            </a:pPr>
            <a:r>
              <a:rPr sz="2400" b="0" i="0" u="none">
                <a:solidFill>
                  <a:srgbClr val="FFFFFF"/>
                </a:solidFill>
                <a:latin typeface="SB Sans Text"/>
                <a:ea typeface="SB Sans Text"/>
                <a:cs typeface="SB Sans Text"/>
              </a:rPr>
              <a:t>Получите бесплатную консультацию от опытного бухгалтера-ментора</a:t>
            </a:r>
            <a:r>
              <a:rPr lang="ru-RU" sz="2400" b="0">
                <a:solidFill>
                  <a:schemeClr val="bg1"/>
                </a:solidFill>
                <a:latin typeface="SB Sans Display Semibold"/>
                <a:cs typeface="SB Sans Display Semibold"/>
              </a:rPr>
              <a:t> </a:t>
            </a:r>
            <a:endParaRPr lang="ru-RU" sz="3600" b="0">
              <a:solidFill>
                <a:schemeClr val="bg1"/>
              </a:solidFill>
              <a:latin typeface="SB Sans Display Semibold"/>
              <a:cs typeface="SB Sans Display Semibold"/>
            </a:endParaRPr>
          </a:p>
        </p:txBody>
      </p:sp>
      <p:pic>
        <p:nvPicPr>
          <p:cNvPr id="1760329434" name="Union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1407171" y="470461"/>
            <a:ext cx="306124" cy="306124"/>
          </a:xfrm>
          <a:prstGeom prst="rect">
            <a:avLst/>
          </a:prstGeom>
        </p:spPr>
      </p:pic>
      <p:grpSp>
        <p:nvGrpSpPr>
          <p:cNvPr id="2055720841" name="Группа 122"/>
          <p:cNvGrpSpPr/>
          <p:nvPr/>
        </p:nvGrpSpPr>
        <p:grpSpPr bwMode="auto">
          <a:xfrm>
            <a:off x="1287863" y="2500312"/>
            <a:ext cx="9277839" cy="3651458"/>
            <a:chOff x="0" y="0"/>
            <a:chExt cx="9277839" cy="3651458"/>
          </a:xfrm>
        </p:grpSpPr>
        <p:sp>
          <p:nvSpPr>
            <p:cNvPr id="1276438210" name="Скругленный прямоугольник 4"/>
            <p:cNvSpPr/>
            <p:nvPr/>
          </p:nvSpPr>
          <p:spPr bwMode="auto">
            <a:xfrm flipH="0" flipV="0">
              <a:off x="0" y="0"/>
              <a:ext cx="5262439" cy="3651458"/>
            </a:xfrm>
            <a:prstGeom prst="roundRect">
              <a:avLst>
                <a:gd name="adj" fmla="val 14129"/>
              </a:avLst>
            </a:prstGeom>
            <a:solidFill>
              <a:srgbClr val="0C1616">
                <a:alpha val="87000"/>
              </a:srgbClr>
            </a:solidFill>
            <a:ln w="6334" cap="flat">
              <a:noFill/>
              <a:prstDash val="solid"/>
              <a:miter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50799" tIns="50799" rIns="50799" bIns="50799" numCol="1" spcCol="38099" rtlCol="0" anchor="ctr">
              <a:noAutofit/>
            </a:bodyPr>
            <a:lstStyle/>
            <a:p>
              <a:pPr defTabSz="2438336">
                <a:lnSpc>
                  <a:spcPct val="90000"/>
                </a:lnSpc>
                <a:spcBef>
                  <a:spcPts val="4499"/>
                </a:spcBef>
                <a:defRPr/>
              </a:pPr>
              <a:endParaRPr lang="ru-RU" sz="4800"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1843974755" name="Прямая соединительная линия 124"/>
            <p:cNvCxnSpPr>
              <a:cxnSpLocks/>
            </p:cNvCxnSpPr>
            <p:nvPr/>
          </p:nvCxnSpPr>
          <p:spPr bwMode="auto">
            <a:xfrm>
              <a:off x="196583" y="2036029"/>
              <a:ext cx="309417" cy="0"/>
            </a:xfrm>
            <a:prstGeom prst="line">
              <a:avLst/>
            </a:prstGeom>
            <a:ln w="12700">
              <a:gradFill>
                <a:gsLst>
                  <a:gs pos="0">
                    <a:srgbClr val="5AFBFF"/>
                  </a:gs>
                  <a:gs pos="99000">
                    <a:srgbClr val="5AFBFF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1086645" name="TextBox 125"/>
            <p:cNvSpPr txBox="1"/>
            <p:nvPr/>
          </p:nvSpPr>
          <p:spPr bwMode="auto">
            <a:xfrm>
              <a:off x="518639" y="95637"/>
              <a:ext cx="4196746" cy="3391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199"/>
                </a:spcAft>
                <a:defRPr sz="1500" b="0" i="0" u="none" strike="noStrike">
                  <a:solidFill>
                    <a:schemeClr val="bg1"/>
                  </a:solidFill>
                  <a:latin typeface="Roboto"/>
                </a:defRPr>
              </a:lvl1pPr>
            </a:lstStyle>
            <a:p>
              <a:pPr>
                <a:defRPr/>
              </a:pPr>
              <a:r>
                <a:rPr sz="2400" b="1" i="0" u="none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Какие вопросы вы можете обсудить с бухгалтером-ментором:</a:t>
              </a:r>
              <a:endParaRPr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sz="1350" b="0" i="0" u="none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На какой налоговой системе выгоднее работать?</a:t>
              </a:r>
              <a:endParaRPr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sz="1350" b="0" i="0" u="none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Как эффективнее работать с налогами в текущих реалиях?</a:t>
              </a:r>
              <a:endParaRPr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sz="1350" b="0" i="0" u="none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Как грамотно организовать учет?</a:t>
              </a:r>
              <a:endParaRPr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sz="1350" b="0" i="0" u="none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Как правильно оформлять документы?</a:t>
              </a:r>
              <a:endParaRPr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sz="1350" b="0" i="0" u="none">
                  <a:solidFill>
                    <a:schemeClr val="bg1"/>
                  </a:solidFill>
                  <a:latin typeface="SB Sans Display"/>
                  <a:ea typeface="SB Sans Display"/>
                  <a:cs typeface="SB Sans Display"/>
                </a:rPr>
                <a:t>Есть ли смысл реорганизовать бизнес?</a:t>
              </a:r>
              <a:endParaRPr sz="1600">
                <a:solidFill>
                  <a:schemeClr val="bg1"/>
                </a:solidFill>
              </a:endParaRPr>
            </a:p>
          </p:txBody>
        </p:sp>
        <p:sp>
          <p:nvSpPr>
            <p:cNvPr id="2011037309" name="Скругленный прямоугольник 4"/>
            <p:cNvSpPr/>
            <p:nvPr/>
          </p:nvSpPr>
          <p:spPr bwMode="auto">
            <a:xfrm flipH="0" flipV="0">
              <a:off x="5662163" y="0"/>
              <a:ext cx="3615675" cy="3651458"/>
            </a:xfrm>
            <a:prstGeom prst="roundRect">
              <a:avLst>
                <a:gd name="adj" fmla="val 14129"/>
              </a:avLst>
            </a:prstGeom>
            <a:solidFill>
              <a:srgbClr val="0C1616">
                <a:alpha val="87000"/>
              </a:srgbClr>
            </a:solidFill>
            <a:ln w="6334" cap="flat">
              <a:noFill/>
              <a:prstDash val="solid"/>
              <a:miter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50799" tIns="50799" rIns="50799" bIns="50799" numCol="1" spcCol="38099" rtlCol="0" anchor="ctr">
              <a:noAutofit/>
            </a:bodyPr>
            <a:lstStyle/>
            <a:p>
              <a:pPr defTabSz="2438336">
                <a:lnSpc>
                  <a:spcPct val="90000"/>
                </a:lnSpc>
                <a:spcBef>
                  <a:spcPts val="4499"/>
                </a:spcBef>
                <a:defRPr/>
              </a:pPr>
              <a:endParaRPr lang="ru-RU" sz="4800">
                <a:latin typeface="Arial"/>
                <a:ea typeface="Arial"/>
                <a:cs typeface="Arial"/>
              </a:endParaRPr>
            </a:p>
          </p:txBody>
        </p:sp>
      </p:grpSp>
      <p:cxnSp>
        <p:nvCxnSpPr>
          <p:cNvPr id="513512109" name="Прямая соединительная линия 124"/>
          <p:cNvCxnSpPr>
            <a:cxnSpLocks/>
          </p:cNvCxnSpPr>
          <p:nvPr/>
        </p:nvCxnSpPr>
        <p:spPr bwMode="auto">
          <a:xfrm>
            <a:off x="1472252" y="3992056"/>
            <a:ext cx="309417" cy="0"/>
          </a:xfrm>
          <a:prstGeom prst="line">
            <a:avLst/>
          </a:prstGeom>
          <a:ln w="12700">
            <a:gradFill>
              <a:gsLst>
                <a:gs pos="0">
                  <a:srgbClr val="5AFBFF"/>
                </a:gs>
                <a:gs pos="99000">
                  <a:srgbClr val="5AFBFF">
                    <a:alpha val="0"/>
                  </a:srgbClr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5209358" name="Прямая соединительная линия 124"/>
          <p:cNvCxnSpPr>
            <a:cxnSpLocks/>
          </p:cNvCxnSpPr>
          <p:nvPr/>
        </p:nvCxnSpPr>
        <p:spPr bwMode="auto">
          <a:xfrm>
            <a:off x="1472252" y="5097636"/>
            <a:ext cx="309417" cy="0"/>
          </a:xfrm>
          <a:prstGeom prst="line">
            <a:avLst/>
          </a:prstGeom>
          <a:ln w="12700">
            <a:gradFill>
              <a:gsLst>
                <a:gs pos="0">
                  <a:srgbClr val="5AFBFF"/>
                </a:gs>
                <a:gs pos="99000">
                  <a:srgbClr val="5AFBFF">
                    <a:alpha val="0"/>
                  </a:srgbClr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524361" name="Прямая соединительная линия 124"/>
          <p:cNvCxnSpPr>
            <a:cxnSpLocks/>
          </p:cNvCxnSpPr>
          <p:nvPr/>
        </p:nvCxnSpPr>
        <p:spPr bwMode="auto">
          <a:xfrm>
            <a:off x="1472252" y="5522860"/>
            <a:ext cx="309417" cy="0"/>
          </a:xfrm>
          <a:prstGeom prst="line">
            <a:avLst/>
          </a:prstGeom>
          <a:ln w="12700">
            <a:gradFill>
              <a:gsLst>
                <a:gs pos="0">
                  <a:srgbClr val="5AFBFF"/>
                </a:gs>
                <a:gs pos="99000">
                  <a:srgbClr val="5AFBFF">
                    <a:alpha val="0"/>
                  </a:srgbClr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5583594" name="Прямая соединительная линия 124"/>
          <p:cNvCxnSpPr>
            <a:cxnSpLocks/>
          </p:cNvCxnSpPr>
          <p:nvPr/>
        </p:nvCxnSpPr>
        <p:spPr bwMode="auto">
          <a:xfrm>
            <a:off x="1472252" y="5863038"/>
            <a:ext cx="309417" cy="0"/>
          </a:xfrm>
          <a:prstGeom prst="line">
            <a:avLst/>
          </a:prstGeom>
          <a:ln w="12700">
            <a:gradFill>
              <a:gsLst>
                <a:gs pos="0">
                  <a:srgbClr val="5AFBFF"/>
                </a:gs>
                <a:gs pos="99000">
                  <a:srgbClr val="5AFBFF">
                    <a:alpha val="0"/>
                  </a:srgbClr>
                </a:gs>
              </a:gsLst>
              <a:lin ang="108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9225443" name=""/>
          <p:cNvPicPr>
            <a:picLocks noChangeAspect="1"/>
          </p:cNvPicPr>
          <p:nvPr/>
        </p:nvPicPr>
        <p:blipFill>
          <a:blip r:embed="rId6"/>
          <a:srcRect l="0" t="0" r="0" b="0"/>
          <a:stretch/>
        </p:blipFill>
        <p:spPr bwMode="auto">
          <a:xfrm flipH="0" flipV="0">
            <a:off x="7275423" y="2809137"/>
            <a:ext cx="2964883" cy="2964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B Sans Display / Text"/>
          <p:cNvSpPr txBox="1"/>
          <p:nvPr/>
        </p:nvSpPr>
        <p:spPr bwMode="auto">
          <a:xfrm>
            <a:off x="396181" y="562657"/>
            <a:ext cx="775269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90000"/>
              </a:lnSpc>
              <a:defRPr sz="4000" b="1">
                <a:latin typeface="SB Sans Display Semibold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4400" b="1">
                <a:solidFill>
                  <a:schemeClr val="bg1"/>
                </a:solidFill>
                <a:latin typeface="SB Sans Display Semibold"/>
                <a:cs typeface="SB Sans Display Semibold"/>
              </a:rPr>
              <a:t>План вебинара</a:t>
            </a:r>
            <a:endParaRPr sz="4400" b="0">
              <a:solidFill>
                <a:schemeClr val="bg1"/>
              </a:solidFill>
              <a:latin typeface="SB Sans Display Light"/>
              <a:cs typeface="SB Sans Display Light"/>
            </a:endParaRPr>
          </a:p>
        </p:txBody>
      </p:sp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1407172" y="470462"/>
            <a:ext cx="306125" cy="306125"/>
          </a:xfrm>
          <a:prstGeom prst="rect">
            <a:avLst/>
          </a:prstGeom>
        </p:spPr>
      </p:pic>
      <p:grpSp>
        <p:nvGrpSpPr>
          <p:cNvPr id="122" name="Группа 121"/>
          <p:cNvGrpSpPr/>
          <p:nvPr/>
        </p:nvGrpSpPr>
        <p:grpSpPr bwMode="auto">
          <a:xfrm>
            <a:off x="692550" y="1839962"/>
            <a:ext cx="10806897" cy="1991562"/>
            <a:chOff x="0" y="0"/>
            <a:chExt cx="10806897" cy="1991562"/>
          </a:xfrm>
        </p:grpSpPr>
        <p:sp>
          <p:nvSpPr>
            <p:cNvPr id="61" name="Скругленный прямоугольник 4"/>
            <p:cNvSpPr/>
            <p:nvPr/>
          </p:nvSpPr>
          <p:spPr bwMode="auto">
            <a:xfrm>
              <a:off x="0" y="0"/>
              <a:ext cx="5262440" cy="1991563"/>
            </a:xfrm>
            <a:prstGeom prst="roundRect">
              <a:avLst>
                <a:gd name="adj" fmla="val 14129"/>
              </a:avLst>
            </a:prstGeom>
            <a:solidFill>
              <a:srgbClr val="0C1616">
                <a:alpha val="87000"/>
              </a:srgbClr>
            </a:solidFill>
            <a:ln w="6334" cap="flat">
              <a:noFill/>
              <a:prstDash val="solid"/>
              <a:miter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2438337">
                <a:lnSpc>
                  <a:spcPct val="90000"/>
                </a:lnSpc>
                <a:spcBef>
                  <a:spcPts val="4500"/>
                </a:spcBef>
                <a:defRPr/>
              </a:pPr>
              <a:endParaRPr lang="ru-RU" sz="4800"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63" name="Прямая соединительная линия 62"/>
            <p:cNvCxnSpPr>
              <a:cxnSpLocks/>
            </p:cNvCxnSpPr>
            <p:nvPr/>
          </p:nvCxnSpPr>
          <p:spPr bwMode="auto">
            <a:xfrm>
              <a:off x="26493" y="1141536"/>
              <a:ext cx="309418" cy="0"/>
            </a:xfrm>
            <a:prstGeom prst="line">
              <a:avLst/>
            </a:prstGeom>
            <a:ln w="12700">
              <a:gradFill>
                <a:gsLst>
                  <a:gs pos="0">
                    <a:srgbClr val="5AFBFF"/>
                  </a:gs>
                  <a:gs pos="99000">
                    <a:srgbClr val="5AFBFF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 bwMode="auto">
            <a:xfrm>
              <a:off x="348549" y="936054"/>
              <a:ext cx="450335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1500" b="0" i="0" u="none" strike="noStrike">
                  <a:solidFill>
                    <a:schemeClr val="bg1"/>
                  </a:solidFill>
                  <a:latin typeface="Roboto"/>
                </a:defRPr>
              </a:lvl1pPr>
            </a:lstStyle>
            <a:p>
              <a:pPr>
                <a:defRPr/>
              </a:pPr>
              <a:r>
                <a:rPr lang="ru-RU" sz="1600">
                  <a:latin typeface="SB Sans Display"/>
                  <a:cs typeface="SB Sans Display"/>
                </a:rPr>
                <a:t>Новые правила налогообложения с 2026 года, изменения, особенности</a:t>
              </a:r>
              <a:endParaRPr sz="1600"/>
            </a:p>
          </p:txBody>
        </p:sp>
        <p:sp>
          <p:nvSpPr>
            <p:cNvPr id="78" name="Гарнитуры, размеры шрифта, правила"/>
            <p:cNvSpPr txBox="1"/>
            <p:nvPr/>
          </p:nvSpPr>
          <p:spPr bwMode="auto">
            <a:xfrm>
              <a:off x="181201" y="38909"/>
              <a:ext cx="4838738" cy="701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latin typeface="SB Sans Display"/>
                  <a:cs typeface="SB Sans Display"/>
                </a:defRPr>
              </a:lvl1pPr>
            </a:lstStyle>
            <a:p>
              <a:pPr>
                <a:lnSpc>
                  <a:spcPct val="80000"/>
                </a:lnSpc>
                <a:defRPr/>
              </a:pPr>
              <a:r>
                <a:rPr lang="ru-RU" sz="2500">
                  <a:solidFill>
                    <a:schemeClr val="bg1"/>
                  </a:solidFill>
                </a:rPr>
                <a:t>Сравнение: УСН с НДС и ОСНО — критерии</a:t>
              </a:r>
              <a:endParaRPr sz="2500">
                <a:solidFill>
                  <a:schemeClr val="bg1"/>
                </a:solidFill>
              </a:endParaRPr>
            </a:p>
          </p:txBody>
        </p:sp>
        <p:sp>
          <p:nvSpPr>
            <p:cNvPr id="100" name="Скругленный прямоугольник 4"/>
            <p:cNvSpPr/>
            <p:nvPr/>
          </p:nvSpPr>
          <p:spPr bwMode="auto">
            <a:xfrm>
              <a:off x="5544457" y="0"/>
              <a:ext cx="5262440" cy="1991563"/>
            </a:xfrm>
            <a:prstGeom prst="roundRect">
              <a:avLst>
                <a:gd name="adj" fmla="val 14129"/>
              </a:avLst>
            </a:prstGeom>
            <a:solidFill>
              <a:srgbClr val="0C1616">
                <a:alpha val="87000"/>
              </a:srgbClr>
            </a:solidFill>
            <a:ln w="6334" cap="flat">
              <a:noFill/>
              <a:prstDash val="solid"/>
              <a:miter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2438337">
                <a:lnSpc>
                  <a:spcPct val="90000"/>
                </a:lnSpc>
                <a:spcBef>
                  <a:spcPts val="4500"/>
                </a:spcBef>
                <a:defRPr/>
              </a:pPr>
              <a:endParaRPr lang="ru-RU" sz="4800"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01" name="Прямая соединительная линия 100"/>
            <p:cNvCxnSpPr>
              <a:cxnSpLocks/>
            </p:cNvCxnSpPr>
            <p:nvPr/>
          </p:nvCxnSpPr>
          <p:spPr bwMode="auto">
            <a:xfrm>
              <a:off x="5570951" y="1141536"/>
              <a:ext cx="309418" cy="0"/>
            </a:xfrm>
            <a:prstGeom prst="line">
              <a:avLst/>
            </a:prstGeom>
            <a:ln w="12700">
              <a:gradFill>
                <a:gsLst>
                  <a:gs pos="0">
                    <a:srgbClr val="5AFBFF"/>
                  </a:gs>
                  <a:gs pos="99000">
                    <a:srgbClr val="5AFBFF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 bwMode="auto">
            <a:xfrm>
              <a:off x="5893006" y="936054"/>
              <a:ext cx="4569298" cy="5794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1500" b="0" i="0" u="none" strike="noStrike">
                  <a:solidFill>
                    <a:schemeClr val="bg1"/>
                  </a:solidFill>
                  <a:latin typeface="Roboto"/>
                </a:defRPr>
              </a:lvl1pPr>
            </a:lstStyle>
            <a:p>
              <a:pPr>
                <a:defRPr/>
              </a:pPr>
              <a:r>
                <a:rPr lang="ru-RU" sz="1600">
                  <a:latin typeface="SB Sans Display"/>
                  <a:cs typeface="SB Sans Display"/>
                </a:rPr>
                <a:t>НДС 5%, 7%,22% — что доступно в 2026 году, можем ли выбрать, особенности</a:t>
              </a:r>
              <a:endParaRPr sz="1600"/>
            </a:p>
          </p:txBody>
        </p:sp>
        <p:sp>
          <p:nvSpPr>
            <p:cNvPr id="103" name="Гарнитуры, размеры шрифта, правила"/>
            <p:cNvSpPr txBox="1"/>
            <p:nvPr/>
          </p:nvSpPr>
          <p:spPr bwMode="auto">
            <a:xfrm>
              <a:off x="5712297" y="77927"/>
              <a:ext cx="49133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latin typeface="SB Sans Display"/>
                  <a:cs typeface="SB Sans Display"/>
                </a:defRPr>
              </a:lvl1pPr>
            </a:lstStyle>
            <a:p>
              <a:pPr>
                <a:lnSpc>
                  <a:spcPct val="80000"/>
                </a:lnSpc>
                <a:defRPr/>
              </a:pPr>
              <a:r>
                <a:rPr lang="ru-RU" sz="2500">
                  <a:solidFill>
                    <a:schemeClr val="bg1"/>
                  </a:solidFill>
                </a:rPr>
                <a:t>Системы налогообложения, их критерии, особенности</a:t>
              </a:r>
              <a:endParaRPr/>
            </a:p>
          </p:txBody>
        </p:sp>
      </p:grpSp>
      <p:grpSp>
        <p:nvGrpSpPr>
          <p:cNvPr id="123" name="Группа 122"/>
          <p:cNvGrpSpPr/>
          <p:nvPr/>
        </p:nvGrpSpPr>
        <p:grpSpPr bwMode="auto">
          <a:xfrm>
            <a:off x="692550" y="4075162"/>
            <a:ext cx="10806897" cy="1991562"/>
            <a:chOff x="0" y="0"/>
            <a:chExt cx="10806897" cy="1991562"/>
          </a:xfrm>
        </p:grpSpPr>
        <p:sp>
          <p:nvSpPr>
            <p:cNvPr id="124" name="Скругленный прямоугольник 4"/>
            <p:cNvSpPr/>
            <p:nvPr/>
          </p:nvSpPr>
          <p:spPr bwMode="auto">
            <a:xfrm>
              <a:off x="0" y="0"/>
              <a:ext cx="5262440" cy="1991563"/>
            </a:xfrm>
            <a:prstGeom prst="roundRect">
              <a:avLst>
                <a:gd name="adj" fmla="val 14129"/>
              </a:avLst>
            </a:prstGeom>
            <a:solidFill>
              <a:srgbClr val="0C1616">
                <a:alpha val="87000"/>
              </a:srgbClr>
            </a:solidFill>
            <a:ln w="6334" cap="flat">
              <a:noFill/>
              <a:prstDash val="solid"/>
              <a:miter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2438337">
                <a:lnSpc>
                  <a:spcPct val="90000"/>
                </a:lnSpc>
                <a:spcBef>
                  <a:spcPts val="4500"/>
                </a:spcBef>
                <a:defRPr/>
              </a:pPr>
              <a:endParaRPr lang="ru-RU" sz="4800"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25" name="Прямая соединительная линия 124"/>
            <p:cNvCxnSpPr>
              <a:cxnSpLocks/>
            </p:cNvCxnSpPr>
            <p:nvPr/>
          </p:nvCxnSpPr>
          <p:spPr bwMode="auto">
            <a:xfrm>
              <a:off x="26493" y="1141536"/>
              <a:ext cx="309418" cy="0"/>
            </a:xfrm>
            <a:prstGeom prst="line">
              <a:avLst/>
            </a:prstGeom>
            <a:ln w="12700">
              <a:gradFill>
                <a:gsLst>
                  <a:gs pos="0">
                    <a:srgbClr val="5AFBFF"/>
                  </a:gs>
                  <a:gs pos="99000">
                    <a:srgbClr val="5AFBFF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 bwMode="auto">
            <a:xfrm>
              <a:off x="348549" y="936054"/>
              <a:ext cx="4194226" cy="823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1500" b="0" i="0" u="none" strike="noStrike">
                  <a:solidFill>
                    <a:schemeClr val="bg1"/>
                  </a:solidFill>
                  <a:latin typeface="Roboto"/>
                </a:defRPr>
              </a:lvl1pPr>
            </a:lstStyle>
            <a:p>
              <a:pPr>
                <a:defRPr/>
              </a:pPr>
              <a:r>
                <a:rPr lang="ru-RU" sz="1600">
                  <a:latin typeface="SB Sans Display"/>
                  <a:cs typeface="SB Sans Display"/>
                </a:rPr>
                <a:t>Порядок применения, критерии, как перейти. Выгодно или нет: разбираем на примерах</a:t>
              </a:r>
              <a:endParaRPr sz="1600"/>
            </a:p>
          </p:txBody>
        </p:sp>
        <p:sp>
          <p:nvSpPr>
            <p:cNvPr id="127" name="Гарнитуры, размеры шрифта, правила"/>
            <p:cNvSpPr txBox="1"/>
            <p:nvPr/>
          </p:nvSpPr>
          <p:spPr bwMode="auto">
            <a:xfrm>
              <a:off x="181200" y="198696"/>
              <a:ext cx="4676824" cy="396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latin typeface="SB Sans Display"/>
                  <a:cs typeface="SB Sans Display"/>
                </a:defRPr>
              </a:lvl1pPr>
            </a:lstStyle>
            <a:p>
              <a:pPr>
                <a:lnSpc>
                  <a:spcPct val="80000"/>
                </a:lnSpc>
                <a:defRPr/>
              </a:pPr>
              <a:r>
                <a:rPr lang="ru-RU" sz="2500">
                  <a:solidFill>
                    <a:schemeClr val="bg1"/>
                  </a:solidFill>
                </a:rPr>
                <a:t>Как работать на АУСН</a:t>
              </a:r>
              <a:endParaRPr sz="2500">
                <a:solidFill>
                  <a:schemeClr val="bg1"/>
                </a:solidFill>
              </a:endParaRPr>
            </a:p>
          </p:txBody>
        </p:sp>
        <p:sp>
          <p:nvSpPr>
            <p:cNvPr id="128" name="Скругленный прямоугольник 4"/>
            <p:cNvSpPr/>
            <p:nvPr/>
          </p:nvSpPr>
          <p:spPr bwMode="auto">
            <a:xfrm>
              <a:off x="5544457" y="0"/>
              <a:ext cx="5262440" cy="1991563"/>
            </a:xfrm>
            <a:prstGeom prst="roundRect">
              <a:avLst>
                <a:gd name="adj" fmla="val 14129"/>
              </a:avLst>
            </a:prstGeom>
            <a:solidFill>
              <a:srgbClr val="0C1616">
                <a:alpha val="87000"/>
              </a:srgbClr>
            </a:solidFill>
            <a:ln w="6334" cap="flat">
              <a:noFill/>
              <a:prstDash val="solid"/>
              <a:miter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2438337">
                <a:lnSpc>
                  <a:spcPct val="90000"/>
                </a:lnSpc>
                <a:spcBef>
                  <a:spcPts val="4500"/>
                </a:spcBef>
                <a:defRPr/>
              </a:pPr>
              <a:endParaRPr lang="ru-RU" sz="4800"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129" name="Прямая соединительная линия 128"/>
            <p:cNvCxnSpPr>
              <a:cxnSpLocks/>
            </p:cNvCxnSpPr>
            <p:nvPr/>
          </p:nvCxnSpPr>
          <p:spPr bwMode="auto">
            <a:xfrm>
              <a:off x="5570951" y="1141536"/>
              <a:ext cx="309418" cy="0"/>
            </a:xfrm>
            <a:prstGeom prst="line">
              <a:avLst/>
            </a:prstGeom>
            <a:ln w="12700">
              <a:gradFill>
                <a:gsLst>
                  <a:gs pos="0">
                    <a:srgbClr val="5AFBFF"/>
                  </a:gs>
                  <a:gs pos="99000">
                    <a:srgbClr val="5AFBFF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 bwMode="auto">
            <a:xfrm>
              <a:off x="5893006" y="936054"/>
              <a:ext cx="4567137" cy="823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spcAft>
                  <a:spcPts val="1200"/>
                </a:spcAft>
                <a:defRPr sz="1500" b="0" i="0" u="none" strike="noStrike">
                  <a:solidFill>
                    <a:schemeClr val="bg1"/>
                  </a:solidFill>
                  <a:latin typeface="Roboto"/>
                </a:defRPr>
              </a:lvl1pPr>
            </a:lstStyle>
            <a:p>
              <a:pPr>
                <a:defRPr/>
              </a:pPr>
              <a:r>
                <a:rPr lang="ru-RU" sz="1600">
                  <a:latin typeface="SB Sans Display"/>
                  <a:cs typeface="SB Sans Display"/>
                </a:rPr>
                <a:t>Признаки дробления, риски — «тайные» и явные, как избежать. Что делать, если процедура запущена</a:t>
              </a:r>
              <a:endParaRPr sz="1600"/>
            </a:p>
          </p:txBody>
        </p:sp>
        <p:sp>
          <p:nvSpPr>
            <p:cNvPr id="131" name="Гарнитуры, размеры шрифта, правила"/>
            <p:cNvSpPr txBox="1"/>
            <p:nvPr/>
          </p:nvSpPr>
          <p:spPr bwMode="auto">
            <a:xfrm>
              <a:off x="5725660" y="128135"/>
              <a:ext cx="4381035" cy="701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000">
                  <a:latin typeface="SB Sans Display"/>
                  <a:cs typeface="SB Sans Display"/>
                </a:defRPr>
              </a:lvl1pPr>
            </a:lstStyle>
            <a:p>
              <a:pPr>
                <a:lnSpc>
                  <a:spcPct val="80000"/>
                </a:lnSpc>
                <a:defRPr/>
              </a:pPr>
              <a:r>
                <a:rPr lang="ru-RU" sz="2500">
                  <a:solidFill>
                    <a:schemeClr val="bg1"/>
                  </a:solidFill>
                </a:rPr>
                <a:t>Дробление бизнеса —  тестируем себя на риски</a:t>
              </a:r>
              <a:endParaRPr sz="25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6" y="423597"/>
            <a:ext cx="11233151" cy="1468703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4800">
                <a:solidFill>
                  <a:schemeClr val="bg1"/>
                </a:solidFill>
              </a:rPr>
              <a:t>Сравнение УСН или ОСНО: критерии</a:t>
            </a:r>
            <a:endParaRPr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833560" y="2130546"/>
            <a:ext cx="5262440" cy="4211517"/>
          </a:xfrm>
          <a:prstGeom prst="roundRect">
            <a:avLst>
              <a:gd name="adj" fmla="val 7737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b="1">
              <a:solidFill>
                <a:schemeClr val="bg1"/>
              </a:solidFill>
              <a:latin typeface="undefined"/>
              <a:ea typeface="undefined"/>
              <a:cs typeface="undefined"/>
            </a:endParaRPr>
          </a:p>
          <a:p>
            <a:pPr algn="ctr" defTabSz="2438336">
              <a:lnSpc>
                <a:spcPct val="150000"/>
              </a:lnSpc>
              <a:defRPr/>
            </a:pPr>
            <a:endParaRPr sz="2000">
              <a:latin typeface="undefined"/>
              <a:ea typeface="undefined"/>
              <a:cs typeface="undefined"/>
            </a:endParaRPr>
          </a:p>
          <a:p>
            <a:pPr algn="ctr" defTabSz="2438337">
              <a:lnSpc>
                <a:spcPct val="150000"/>
              </a:lnSpc>
              <a:defRPr/>
            </a:pPr>
            <a:r>
              <a:rPr lang="ru-RU" sz="2000" b="1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УСН с НДС</a:t>
            </a:r>
            <a:endParaRPr lang="ru-RU" sz="2000" b="1">
              <a:solidFill>
                <a:schemeClr val="bg1"/>
              </a:solidFill>
              <a:latin typeface="undefined"/>
              <a:ea typeface="undefined"/>
              <a:cs typeface="undefined"/>
            </a:endParaRPr>
          </a:p>
          <a:p>
            <a:pPr marL="283879" indent="-283879" defTabSz="2438337">
              <a:lnSpc>
                <a:spcPct val="150000"/>
              </a:lnSpc>
              <a:buAutoNum type="arabicPeriod"/>
              <a:defRPr/>
            </a:pPr>
            <a: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Любой вид деятельности</a:t>
            </a:r>
            <a:endParaRPr sz="1800">
              <a:latin typeface="undefined"/>
              <a:ea typeface="undefined"/>
              <a:cs typeface="undefined"/>
            </a:endParaRPr>
          </a:p>
          <a:p>
            <a:pPr defTabSz="2438337">
              <a:lnSpc>
                <a:spcPct val="150000"/>
              </a:lnSpc>
              <a:defRPr/>
            </a:pPr>
            <a: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2. Выручка до 20 млн руб. — без НДС </a:t>
            </a:r>
            <a:b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</a:br>
            <a: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в 2026 году, до 15 млн руб. — в 2027 году, </a:t>
            </a:r>
            <a:b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</a:br>
            <a: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с 2028 года — выручка до 10 </a:t>
            </a:r>
            <a: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млн руб</a:t>
            </a:r>
            <a: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.</a:t>
            </a:r>
            <a:endParaRPr sz="1800">
              <a:latin typeface="undefined"/>
              <a:ea typeface="undefined"/>
              <a:cs typeface="undefined"/>
            </a:endParaRPr>
          </a:p>
          <a:p>
            <a:pPr defTabSz="2438337">
              <a:lnSpc>
                <a:spcPct val="150000"/>
              </a:lnSpc>
              <a:defRPr/>
            </a:pPr>
            <a: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3. Выручка свыше 20 млн руб. — НДС 5%</a:t>
            </a:r>
            <a:endParaRPr sz="1800">
              <a:latin typeface="undefined"/>
              <a:ea typeface="undefined"/>
              <a:cs typeface="undefined"/>
            </a:endParaRPr>
          </a:p>
          <a:p>
            <a:pPr defTabSz="2438337">
              <a:lnSpc>
                <a:spcPct val="150000"/>
              </a:lnSpc>
              <a:defRPr/>
            </a:pPr>
            <a: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4. Выручка от 272,5 млн до 490,5 млн руб. </a:t>
            </a:r>
            <a:b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</a:br>
            <a: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— НДС 7%</a:t>
            </a:r>
            <a:endParaRPr sz="1800">
              <a:latin typeface="undefined"/>
              <a:ea typeface="undefined"/>
              <a:cs typeface="undefined"/>
            </a:endParaRPr>
          </a:p>
          <a:p>
            <a:pPr defTabSz="2438337">
              <a:lnSpc>
                <a:spcPct val="150000"/>
              </a:lnSpc>
              <a:defRPr/>
            </a:pPr>
            <a: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5. К вычету можно брать только НДС с авансов отгруженных </a:t>
            </a:r>
            <a:endParaRPr sz="1800">
              <a:latin typeface="undefined"/>
              <a:ea typeface="undefined"/>
              <a:cs typeface="undefined"/>
            </a:endParaRPr>
          </a:p>
          <a:p>
            <a:pPr marL="457200" indent="-457200" defTabSz="2438337">
              <a:lnSpc>
                <a:spcPct val="150000"/>
              </a:lnSpc>
              <a:buFont typeface="Arial"/>
              <a:buAutoNum type="arabicPeriod"/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marL="457200" indent="-457200" algn="just" defTabSz="2438337">
              <a:lnSpc>
                <a:spcPct val="150000"/>
              </a:lnSpc>
              <a:spcBef>
                <a:spcPts val="4500"/>
              </a:spcBef>
              <a:buAutoNum type="arabicPeriod"/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90000"/>
              </a:lnSpc>
              <a:spcBef>
                <a:spcPts val="4500"/>
              </a:spcBef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Скругленный прямоугольник 4"/>
          <p:cNvSpPr/>
          <p:nvPr/>
        </p:nvSpPr>
        <p:spPr bwMode="auto">
          <a:xfrm>
            <a:off x="6386717" y="2130545"/>
            <a:ext cx="5262440" cy="4211518"/>
          </a:xfrm>
          <a:prstGeom prst="roundRect">
            <a:avLst>
              <a:gd name="adj" fmla="val 7737"/>
            </a:avLst>
          </a:prstGeom>
          <a:gradFill>
            <a:gsLst>
              <a:gs pos="0">
                <a:schemeClr val="tx1">
                  <a:alpha val="41000"/>
                </a:schemeClr>
              </a:gs>
              <a:gs pos="33000">
                <a:srgbClr val="082729">
                  <a:alpha val="81000"/>
                </a:srgbClr>
              </a:gs>
              <a:gs pos="55000">
                <a:srgbClr val="12595C">
                  <a:alpha val="79000"/>
                </a:srgbClr>
              </a:gs>
              <a:gs pos="99000">
                <a:srgbClr val="146165"/>
              </a:gs>
            </a:gsLst>
            <a:lin ang="6000000" scaled="0"/>
          </a:gra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sz="1800" b="1">
              <a:solidFill>
                <a:schemeClr val="bg1"/>
              </a:solidFill>
              <a:latin typeface="undefined"/>
              <a:ea typeface="undefined"/>
              <a:cs typeface="undefined"/>
            </a:endParaRPr>
          </a:p>
          <a:p>
            <a:pPr algn="ctr" defTabSz="2438337">
              <a:lnSpc>
                <a:spcPct val="150000"/>
              </a:lnSpc>
              <a:defRPr/>
            </a:pPr>
            <a:r>
              <a:rPr lang="ru-RU" sz="2000" b="1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ОСНО </a:t>
            </a:r>
            <a:endParaRPr sz="2000" b="1">
              <a:latin typeface="undefined"/>
              <a:ea typeface="undefined"/>
              <a:cs typeface="undefined"/>
            </a:endParaRPr>
          </a:p>
          <a:p>
            <a:pPr algn="l" defTabSz="2438337">
              <a:lnSpc>
                <a:spcPct val="150000"/>
              </a:lnSpc>
              <a:defRPr/>
            </a:pPr>
            <a: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1. Любой вид деятельности</a:t>
            </a:r>
            <a:endParaRPr sz="1800">
              <a:latin typeface="undefined"/>
              <a:ea typeface="undefined"/>
              <a:cs typeface="undefined"/>
            </a:endParaRPr>
          </a:p>
          <a:p>
            <a:pPr algn="l" defTabSz="2438337">
              <a:lnSpc>
                <a:spcPct val="150000"/>
              </a:lnSpc>
              <a:defRPr/>
            </a:pPr>
            <a: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2. Нет ограничений по выручке</a:t>
            </a:r>
            <a:endParaRPr sz="1800">
              <a:latin typeface="undefined"/>
              <a:ea typeface="undefined"/>
              <a:cs typeface="undefined"/>
            </a:endParaRPr>
          </a:p>
          <a:p>
            <a:pPr algn="l" defTabSz="2438337">
              <a:lnSpc>
                <a:spcPct val="150000"/>
              </a:lnSpc>
              <a:defRPr/>
            </a:pPr>
            <a: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3. Можно брать к вычету «входящий» НДС (сумма НДС в УПД или счетах-фактурах, выставленных поставщиком)</a:t>
            </a:r>
            <a:endParaRPr sz="1800">
              <a:latin typeface="undefined"/>
              <a:ea typeface="undefined"/>
              <a:cs typeface="undefined"/>
            </a:endParaRPr>
          </a:p>
          <a:p>
            <a:pPr algn="l" defTabSz="2438337">
              <a:lnSpc>
                <a:spcPct val="150000"/>
              </a:lnSpc>
              <a:defRPr/>
            </a:pPr>
            <a:r>
              <a:rPr lang="ru-RU" sz="1800">
                <a:solidFill>
                  <a:schemeClr val="bg1"/>
                </a:solidFill>
                <a:latin typeface="undefined"/>
                <a:ea typeface="undefined"/>
                <a:cs typeface="undefined"/>
              </a:rPr>
              <a:t>4. Можно применять льготы по НДС и работать со ставкой «Без НДС» (ст. 145, 149 НК РФ)</a:t>
            </a:r>
            <a:endParaRPr sz="1800">
              <a:latin typeface="undefined"/>
              <a:ea typeface="undefined"/>
              <a:cs typeface="undefined"/>
            </a:endParaRPr>
          </a:p>
          <a:p>
            <a:pPr algn="just" defTabSz="2438337">
              <a:lnSpc>
                <a:spcPct val="150000"/>
              </a:lnSpc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just" defTabSz="2438337">
              <a:lnSpc>
                <a:spcPct val="150000"/>
              </a:lnSpc>
              <a:spcBef>
                <a:spcPts val="4500"/>
              </a:spcBef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6" y="423597"/>
            <a:ext cx="11233151" cy="1468703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4800">
                <a:solidFill>
                  <a:schemeClr val="bg1"/>
                </a:solidFill>
              </a:rPr>
              <a:t>Сравнение УСН или ОСНО: критерии</a:t>
            </a:r>
            <a:endParaRPr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833560" y="2130547"/>
            <a:ext cx="5421466" cy="4177488"/>
          </a:xfrm>
          <a:prstGeom prst="roundRect">
            <a:avLst>
              <a:gd name="adj" fmla="val 7737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УСН с НДС</a:t>
            </a:r>
            <a:endParaRPr lang="ru-RU">
              <a:solidFill>
                <a:schemeClr val="bg1"/>
              </a:solidFill>
              <a:latin typeface="Open Sans"/>
            </a:endParaRPr>
          </a:p>
          <a:p>
            <a:pPr algn="l" defTabSz="2438337"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6. На УСН применяется кассовый метод (доходы и расходы учитываются по дате поступления денег в кассу и на расчетный счет — нормы ст. 346.17 НК РФ)</a:t>
            </a:r>
            <a:endParaRPr/>
          </a:p>
          <a:p>
            <a:pPr algn="l" defTabSz="2438337"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7. Книга покупок и продаж не ведется</a:t>
            </a:r>
            <a:endParaRPr/>
          </a:p>
          <a:p>
            <a:pPr algn="l" defTabSz="2438337"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8. При совмещении режимов НО, например УСН и ПСН (патент), ведется раздельный учет</a:t>
            </a:r>
            <a:endParaRPr/>
          </a:p>
          <a:p>
            <a:pPr algn="just" defTabSz="2438337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just" defTabSz="2438337">
              <a:lnSpc>
                <a:spcPct val="150000"/>
              </a:lnSpc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just" defTabSz="2438337">
              <a:lnSpc>
                <a:spcPct val="150000"/>
              </a:lnSpc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marL="457200" indent="-457200" defTabSz="2438337">
              <a:lnSpc>
                <a:spcPct val="150000"/>
              </a:lnSpc>
              <a:buFont typeface="Arial"/>
              <a:buAutoNum type="arabicPeriod"/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marL="457200" indent="-457200" algn="just" defTabSz="2438337">
              <a:lnSpc>
                <a:spcPct val="150000"/>
              </a:lnSpc>
              <a:spcBef>
                <a:spcPts val="4500"/>
              </a:spcBef>
              <a:buAutoNum type="arabicPeriod"/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90000"/>
              </a:lnSpc>
              <a:spcBef>
                <a:spcPts val="4500"/>
              </a:spcBef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Скругленный прямоугольник 4"/>
          <p:cNvSpPr/>
          <p:nvPr/>
        </p:nvSpPr>
        <p:spPr bwMode="auto">
          <a:xfrm>
            <a:off x="6453809" y="2175315"/>
            <a:ext cx="5258766" cy="4026702"/>
          </a:xfrm>
          <a:prstGeom prst="roundRect">
            <a:avLst>
              <a:gd name="adj" fmla="val 7737"/>
            </a:avLst>
          </a:prstGeom>
          <a:gradFill>
            <a:gsLst>
              <a:gs pos="0">
                <a:schemeClr val="tx1">
                  <a:alpha val="41000"/>
                </a:schemeClr>
              </a:gs>
              <a:gs pos="33000">
                <a:srgbClr val="082729">
                  <a:alpha val="81000"/>
                </a:srgbClr>
              </a:gs>
              <a:gs pos="55000">
                <a:srgbClr val="12595C">
                  <a:alpha val="79000"/>
                </a:srgbClr>
              </a:gs>
              <a:gs pos="99000">
                <a:srgbClr val="146165"/>
              </a:gs>
            </a:gsLst>
            <a:lin ang="6000000" scaled="0"/>
          </a:gra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6">
              <a:lnSpc>
                <a:spcPct val="150000"/>
              </a:lnSpc>
              <a:defRPr/>
            </a:pPr>
            <a:endParaRPr/>
          </a:p>
          <a:p>
            <a:pPr algn="ctr" defTabSz="2438336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ОСНО</a:t>
            </a:r>
            <a:endParaRPr lang="ru-RU" b="1">
              <a:solidFill>
                <a:schemeClr val="bg1"/>
              </a:solidFill>
              <a:latin typeface="Open Sans"/>
            </a:endParaRPr>
          </a:p>
          <a:p>
            <a:pPr algn="l" defTabSz="2438337"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5. Ведется книга покупок и продаж</a:t>
            </a:r>
            <a:endParaRPr/>
          </a:p>
          <a:p>
            <a:pPr algn="l" defTabSz="2438337"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6. Доходы и расходы учитываются методом начисления — по дате документа реализации или документа поступления. Дата оплаты важна только для авансов полученных — с них начисляется НДС – нормы ст. 146 НК РФ)</a:t>
            </a:r>
            <a:endParaRPr/>
          </a:p>
          <a:p>
            <a:pPr algn="l" defTabSz="2438337"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7. Есть льготные ставки 10%, 0%, Без НДС</a:t>
            </a:r>
            <a:endParaRPr/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 defTabSz="2438337">
              <a:lnSpc>
                <a:spcPct val="150000"/>
              </a:lnSpc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just" defTabSz="2438337">
              <a:lnSpc>
                <a:spcPct val="150000"/>
              </a:lnSpc>
              <a:spcBef>
                <a:spcPts val="4500"/>
              </a:spcBef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6" y="423597"/>
            <a:ext cx="11233151" cy="1468703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4800">
                <a:solidFill>
                  <a:schemeClr val="bg1"/>
                </a:solidFill>
              </a:rPr>
              <a:t>Сравнение УСН или ОСНО: критерии</a:t>
            </a:r>
            <a:endParaRPr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833560" y="2130547"/>
            <a:ext cx="5262440" cy="3528132"/>
          </a:xfrm>
          <a:prstGeom prst="roundRect">
            <a:avLst>
              <a:gd name="adj" fmla="val 7737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УСН с НДС</a:t>
            </a:r>
            <a:endParaRPr/>
          </a:p>
          <a:p>
            <a:pPr algn="just" defTabSz="2438337">
              <a:lnSpc>
                <a:spcPct val="150000"/>
              </a:lnSpc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В 2026 году</a:t>
            </a:r>
            <a:endParaRPr lang="ru-RU">
              <a:solidFill>
                <a:schemeClr val="bg1"/>
              </a:solidFill>
              <a:latin typeface="Open Sans"/>
            </a:endParaRPr>
          </a:p>
          <a:p>
            <a:pPr algn="l" defTabSz="2438337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1) сразу с 1 января </a:t>
            </a:r>
            <a:r>
              <a:rPr lang="ru-RU" sz="1850" b="0" i="0" u="none" strike="noStrike" cap="none" spc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надо платить НДС </a:t>
            </a:r>
            <a:br>
              <a:rPr lang="ru-RU" sz="1850" b="0" i="0" u="none" strike="noStrike" cap="none" spc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</a:br>
            <a:r>
              <a:rPr lang="ru-RU">
                <a:solidFill>
                  <a:schemeClr val="bg1"/>
                </a:solidFill>
                <a:latin typeface="Open Sans"/>
              </a:rPr>
              <a:t>при выручке за 2025-й более 20 млн руб.</a:t>
            </a:r>
            <a:endParaRPr/>
          </a:p>
          <a:p>
            <a:pPr algn="l" defTabSz="2438337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2) в течение года — при превышении выручки 20 млн руб. надо платить НДС </a:t>
            </a:r>
            <a:br>
              <a:rPr lang="ru-RU">
                <a:solidFill>
                  <a:schemeClr val="bg1"/>
                </a:solidFill>
                <a:latin typeface="Open Sans"/>
              </a:rPr>
            </a:br>
            <a:r>
              <a:rPr lang="ru-RU">
                <a:solidFill>
                  <a:schemeClr val="bg1"/>
                </a:solidFill>
                <a:latin typeface="Open Sans"/>
              </a:rPr>
              <a:t>с 1-го числа месяца, следующего за месяцем превышения дохода</a:t>
            </a:r>
            <a:endParaRPr/>
          </a:p>
          <a:p>
            <a:pPr algn="just" defTabSz="2438337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just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 defTabSz="2438337">
              <a:lnSpc>
                <a:spcPct val="150000"/>
              </a:lnSpc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marL="457200" indent="-457200" defTabSz="2438337">
              <a:lnSpc>
                <a:spcPct val="150000"/>
              </a:lnSpc>
              <a:buFont typeface="Arial"/>
              <a:buAutoNum type="arabicPeriod"/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marL="457200" indent="-457200" algn="just" defTabSz="2438337">
              <a:lnSpc>
                <a:spcPct val="150000"/>
              </a:lnSpc>
              <a:spcBef>
                <a:spcPts val="4500"/>
              </a:spcBef>
              <a:buAutoNum type="arabicPeriod"/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90000"/>
              </a:lnSpc>
              <a:spcBef>
                <a:spcPts val="4500"/>
              </a:spcBef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Скругленный прямоугольник 4"/>
          <p:cNvSpPr/>
          <p:nvPr/>
        </p:nvSpPr>
        <p:spPr bwMode="auto">
          <a:xfrm>
            <a:off x="6450135" y="2175315"/>
            <a:ext cx="5262440" cy="3528132"/>
          </a:xfrm>
          <a:prstGeom prst="roundRect">
            <a:avLst>
              <a:gd name="adj" fmla="val 7737"/>
            </a:avLst>
          </a:prstGeom>
          <a:gradFill>
            <a:gsLst>
              <a:gs pos="0">
                <a:schemeClr val="tx1">
                  <a:alpha val="41000"/>
                </a:schemeClr>
              </a:gs>
              <a:gs pos="33000">
                <a:srgbClr val="082729">
                  <a:alpha val="81000"/>
                </a:srgbClr>
              </a:gs>
              <a:gs pos="55000">
                <a:srgbClr val="12595C">
                  <a:alpha val="79000"/>
                </a:srgbClr>
              </a:gs>
              <a:gs pos="99000">
                <a:srgbClr val="146165"/>
              </a:gs>
            </a:gsLst>
            <a:lin ang="6000000" scaled="0"/>
          </a:gra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УСН с НДС</a:t>
            </a:r>
            <a:endParaRPr/>
          </a:p>
          <a:p>
            <a:pPr algn="just" defTabSz="2438337">
              <a:lnSpc>
                <a:spcPct val="150000"/>
              </a:lnSpc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В 2027 году</a:t>
            </a:r>
            <a:endParaRPr/>
          </a:p>
          <a:p>
            <a:pPr algn="l" defTabSz="2438337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1) сразу с 1 января надо платить НДС при выручке за 2026-й более 15 млн руб.</a:t>
            </a:r>
            <a:endParaRPr/>
          </a:p>
          <a:p>
            <a:pPr algn="l" defTabSz="2438337"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2) в течение года — при превышении выручки 15 млн руб. надо платить НДС </a:t>
            </a:r>
            <a:br>
              <a:rPr lang="ru-RU">
                <a:solidFill>
                  <a:schemeClr val="bg1"/>
                </a:solidFill>
                <a:latin typeface="Open Sans"/>
              </a:rPr>
            </a:br>
            <a:r>
              <a:rPr lang="ru-RU">
                <a:solidFill>
                  <a:schemeClr val="bg1"/>
                </a:solidFill>
                <a:latin typeface="Open Sans"/>
              </a:rPr>
              <a:t>с 1-го числа месяца, следующего за месяцем превышения дохода</a:t>
            </a:r>
            <a:endParaRPr/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 defTabSz="2438337">
              <a:lnSpc>
                <a:spcPct val="150000"/>
              </a:lnSpc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 defTabSz="2438337">
              <a:lnSpc>
                <a:spcPct val="150000"/>
              </a:lnSpc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 algn="just" defTabSz="2438337">
              <a:lnSpc>
                <a:spcPct val="150000"/>
              </a:lnSpc>
              <a:spcBef>
                <a:spcPts val="4500"/>
              </a:spcBef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6" y="423597"/>
            <a:ext cx="11233151" cy="1468703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4800">
                <a:solidFill>
                  <a:schemeClr val="bg1"/>
                </a:solidFill>
              </a:rPr>
              <a:t>Сравнение УСН или ОСНО: критерии</a:t>
            </a: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1166190" y="2315896"/>
            <a:ext cx="9316998" cy="167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2438337">
              <a:defRPr/>
            </a:pPr>
            <a:r>
              <a:rPr lang="ru-RU" sz="2600">
                <a:solidFill>
                  <a:schemeClr val="bg1"/>
                </a:solidFill>
                <a:latin typeface="Open Sans"/>
              </a:rPr>
              <a:t>При совмещении нескольких налоговых режимов, например УСН и ПСН, доходы с каждой системы нужно суммировать. То есть общая выручка бизнеса не должна превышать установленный лимит.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5" y="121285"/>
            <a:ext cx="11233151" cy="1141571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ru-RU" sz="4800">
                <a:solidFill>
                  <a:schemeClr val="bg1"/>
                </a:solidFill>
              </a:rPr>
              <a:t>Как работать на АУСН</a:t>
            </a:r>
            <a:endParaRPr lang="ru-RU" sz="4800"/>
          </a:p>
        </p:txBody>
      </p:sp>
      <p:sp>
        <p:nvSpPr>
          <p:cNvPr id="395597841" name="Скругленный прямоугольник 4"/>
          <p:cNvSpPr/>
          <p:nvPr/>
        </p:nvSpPr>
        <p:spPr bwMode="auto">
          <a:xfrm flipH="0" flipV="0">
            <a:off x="100012" y="1177811"/>
            <a:ext cx="11396662" cy="829242"/>
          </a:xfrm>
          <a:prstGeom prst="roundRect">
            <a:avLst>
              <a:gd name="adj" fmla="val 14129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099" rtlCol="0" anchor="ctr">
            <a:noAutofit/>
          </a:bodyPr>
          <a:lstStyle/>
          <a:p>
            <a:pPr defTabSz="2438336">
              <a:lnSpc>
                <a:spcPct val="90000"/>
              </a:lnSpc>
              <a:spcBef>
                <a:spcPts val="4499"/>
              </a:spcBef>
              <a:defRPr/>
            </a:pPr>
            <a:endParaRPr lang="ru-RU" sz="4800">
              <a:latin typeface="Arial"/>
              <a:ea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85529" y="1215164"/>
            <a:ext cx="11412805" cy="530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 u="sng" strike="noStrike">
                <a:solidFill>
                  <a:schemeClr val="bg1"/>
                </a:solidFill>
                <a:latin typeface="Open Sans"/>
                <a:hlinkClick r:id="rId5" tooltip="http://publication.pravo.gov.ru/Document/View/0001202202250005"/>
              </a:rPr>
              <a:t>Федеральный закон от 25.02.2022 №17-ФЗ</a:t>
            </a:r>
            <a:r>
              <a:rPr lang="ru-RU" b="1" i="0">
                <a:solidFill>
                  <a:schemeClr val="bg1"/>
                </a:solidFill>
                <a:latin typeface="Open Sans"/>
              </a:rPr>
              <a:t> «О проведении эксперимента по установлению специального налогового режима «Автоматизированная система налогообложения»</a:t>
            </a:r>
            <a:endParaRPr/>
          </a:p>
          <a:p>
            <a:pPr algn="ctr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с 2026 года применяется в 83 регионах России</a:t>
            </a:r>
            <a:endParaRPr/>
          </a:p>
          <a:p>
            <a:pPr algn="ctr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Критерии перехода на АУСН</a:t>
            </a:r>
            <a:endParaRPr/>
          </a:p>
          <a:p>
            <a:pPr algn="ctr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1. Численность работников — не более 5 человек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2. Годовой доход — не более 60 млн руб.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3. Остаточная стоимость основных средств — не более 150 млн руб.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4. Расчетные счета открыты только в уполномоченных кредитных организациях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5. Заработная плата работникам выплачивается только в безналичной форме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6. Не применяют иные специальные налоговые режимы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7. Иные условия, установленные п. 2 ст. 3 Федерального закона от 05.02.2022 № 17-ФЗ</a:t>
            </a:r>
            <a:endParaRPr/>
          </a:p>
          <a:p>
            <a:pPr algn="ctr">
              <a:defRPr/>
            </a:pPr>
            <a:endParaRPr 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северное сияние, свет, природ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Union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 bwMode="auto">
          <a:xfrm>
            <a:off x="11207750" y="515937"/>
            <a:ext cx="504825" cy="504825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 bwMode="auto">
          <a:xfrm>
            <a:off x="416005" y="121285"/>
            <a:ext cx="11233151" cy="1141571"/>
          </a:xfrm>
          <a:prstGeom prst="rect">
            <a:avLst/>
          </a:prstGeom>
          <a:effectLst/>
        </p:spPr>
        <p:txBody>
          <a:bodyPr vert="horz" wrap="square" lIns="36000" tIns="45720" rIns="3600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lang="ru-RU" sz="8000" b="1" i="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>
              <a:defRPr/>
            </a:pPr>
            <a:r>
              <a:rPr lang="ru-RU" sz="4800" b="1" i="0" u="none" strike="noStrike" cap="none" spc="0">
                <a:solidFill>
                  <a:schemeClr val="bg1"/>
                </a:solidFill>
                <a:latin typeface="SB Sans Display Semibold"/>
                <a:ea typeface="+mj-ea"/>
                <a:cs typeface="SB Sans Display Semibold"/>
              </a:rPr>
              <a:t>Как работать на АУСН</a:t>
            </a:r>
            <a:endParaRPr/>
          </a:p>
        </p:txBody>
      </p:sp>
      <p:sp>
        <p:nvSpPr>
          <p:cNvPr id="1403979699" name="Скругленный прямоугольник 4"/>
          <p:cNvSpPr/>
          <p:nvPr/>
        </p:nvSpPr>
        <p:spPr bwMode="auto">
          <a:xfrm flipH="0" flipV="0">
            <a:off x="100011" y="1262855"/>
            <a:ext cx="11396661" cy="829242"/>
          </a:xfrm>
          <a:prstGeom prst="roundRect">
            <a:avLst>
              <a:gd name="adj" fmla="val 14129"/>
            </a:avLst>
          </a:prstGeom>
          <a:solidFill>
            <a:srgbClr val="0C1616">
              <a:alpha val="87000"/>
            </a:srgbClr>
          </a:solidFill>
          <a:ln w="6334" cap="flat">
            <a:noFill/>
            <a:prstDash val="solid"/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099" rtlCol="0" anchor="ctr">
            <a:noAutofit/>
          </a:bodyPr>
          <a:lstStyle/>
          <a:p>
            <a:pPr defTabSz="2438336">
              <a:lnSpc>
                <a:spcPct val="90000"/>
              </a:lnSpc>
              <a:spcBef>
                <a:spcPts val="4499"/>
              </a:spcBef>
              <a:defRPr/>
            </a:pPr>
            <a:endParaRPr lang="ru-RU" sz="4800">
              <a:latin typeface="Arial"/>
              <a:ea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48949" y="1384140"/>
            <a:ext cx="11401645" cy="4602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 u="sng" strike="noStrike">
                <a:solidFill>
                  <a:schemeClr val="bg1"/>
                </a:solidFill>
                <a:latin typeface="Open Sans"/>
                <a:hlinkClick r:id="rId5" tooltip="http://publication.pravo.gov.ru/Document/View/0001202202250005"/>
              </a:rPr>
              <a:t>Федеральный закон от 25.02.2022 №17-ФЗ</a:t>
            </a:r>
            <a:r>
              <a:rPr lang="ru-RU" b="1" i="0">
                <a:solidFill>
                  <a:schemeClr val="bg1"/>
                </a:solidFill>
                <a:latin typeface="Open Sans"/>
              </a:rPr>
              <a:t> «О проведении эксперимента по установлению специального налогового режима «Автоматизированная система налогообложения»</a:t>
            </a:r>
            <a:endParaRPr/>
          </a:p>
          <a:p>
            <a:pPr algn="ctr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С 1 июля 2022 года </a:t>
            </a:r>
            <a:r>
              <a:rPr lang="ru-RU">
                <a:solidFill>
                  <a:schemeClr val="bg1"/>
                </a:solidFill>
                <a:latin typeface="Open Sans"/>
              </a:rPr>
              <a:t>применять налоговый режим могут все новые индивидуальные предприниматели и организации с даты регистрации в налоговых органах (уведомление о переходе на применение </a:t>
            </a:r>
            <a:r>
              <a:rPr lang="ru-RU">
                <a:solidFill>
                  <a:schemeClr val="bg1"/>
                </a:solidFill>
                <a:latin typeface="Open Sans"/>
              </a:rPr>
              <a:t>АвтоУСН</a:t>
            </a:r>
            <a:r>
              <a:rPr lang="ru-RU">
                <a:solidFill>
                  <a:schemeClr val="bg1"/>
                </a:solidFill>
                <a:latin typeface="Open Sans"/>
              </a:rPr>
              <a:t> можно подать не позднее 30 календарных дней с даты постановки на учет в налоговом органе).</a:t>
            </a:r>
            <a:endParaRPr/>
          </a:p>
          <a:p>
            <a:pPr algn="just">
              <a:defRPr/>
            </a:pPr>
            <a:endParaRPr lang="ru-RU" b="1">
              <a:solidFill>
                <a:schemeClr val="bg1"/>
              </a:solidFill>
              <a:latin typeface="Open Sans"/>
            </a:endParaRPr>
          </a:p>
          <a:p>
            <a:pPr algn="just">
              <a:defRPr/>
            </a:pPr>
            <a:r>
              <a:rPr lang="ru-RU" b="1">
                <a:solidFill>
                  <a:schemeClr val="bg1"/>
                </a:solidFill>
                <a:latin typeface="Open Sans"/>
              </a:rPr>
              <a:t>С 1 января 2025 года </a:t>
            </a:r>
            <a:r>
              <a:rPr lang="ru-RU">
                <a:solidFill>
                  <a:schemeClr val="bg1"/>
                </a:solidFill>
                <a:latin typeface="Open Sans"/>
              </a:rPr>
              <a:t>налогоплательщики, применяющие УСН или НПД, могут перейти на </a:t>
            </a:r>
            <a:r>
              <a:rPr lang="ru-RU">
                <a:solidFill>
                  <a:schemeClr val="bg1"/>
                </a:solidFill>
                <a:latin typeface="Open Sans"/>
              </a:rPr>
              <a:t>АвтоУСН</a:t>
            </a:r>
            <a:r>
              <a:rPr lang="ru-RU">
                <a:solidFill>
                  <a:schemeClr val="bg1"/>
                </a:solidFill>
                <a:latin typeface="Open Sans"/>
              </a:rPr>
              <a:t> с 1-го числа любого месяца года.</a:t>
            </a:r>
            <a:endParaRPr/>
          </a:p>
          <a:p>
            <a:pPr algn="just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Переход на применение налогового режима </a:t>
            </a:r>
            <a:r>
              <a:rPr lang="ru-RU">
                <a:solidFill>
                  <a:schemeClr val="bg1"/>
                </a:solidFill>
                <a:latin typeface="Open Sans"/>
              </a:rPr>
              <a:t>АвтоУСН</a:t>
            </a:r>
            <a:r>
              <a:rPr lang="ru-RU">
                <a:solidFill>
                  <a:schemeClr val="bg1"/>
                </a:solidFill>
                <a:latin typeface="Open Sans"/>
              </a:rPr>
              <a:t> добровольный.</a:t>
            </a:r>
            <a:endParaRPr/>
          </a:p>
          <a:p>
            <a:pPr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  <a:p>
            <a:pPr>
              <a:defRPr/>
            </a:pPr>
            <a:r>
              <a:rPr lang="ru-RU">
                <a:solidFill>
                  <a:schemeClr val="bg1"/>
                </a:solidFill>
                <a:latin typeface="Open Sans"/>
              </a:rPr>
              <a:t>Уведомление о переходе на </a:t>
            </a:r>
            <a:r>
              <a:rPr lang="ru-RU">
                <a:solidFill>
                  <a:schemeClr val="bg1"/>
                </a:solidFill>
                <a:latin typeface="Open Sans"/>
              </a:rPr>
              <a:t>АвтоУСН</a:t>
            </a:r>
            <a:r>
              <a:rPr lang="ru-RU">
                <a:solidFill>
                  <a:schemeClr val="bg1"/>
                </a:solidFill>
                <a:latin typeface="Open Sans"/>
              </a:rPr>
              <a:t> можно подать через личный кабинет налогоплательщика или через уполномоченную кредитную организацию.</a:t>
            </a:r>
            <a:endParaRPr/>
          </a:p>
          <a:p>
            <a:pPr algn="just">
              <a:defRPr/>
            </a:pPr>
            <a:endParaRPr lang="ru-RU">
              <a:solidFill>
                <a:schemeClr val="bg1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0</Words>
  <Characters>0</Characters>
  <CharactersWithSpaces>0</CharactersWithSpaces>
  <Application>Р7-Офис/2025.4.1.1673</Application>
  <DocSecurity>0</DocSecurity>
  <PresentationFormat>Широкоэкранный</PresentationFormat>
  <Lines>0</Lines>
  <Paragraphs>0</Paragraphs>
  <Slides>25</Slides>
  <Notes>25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Nikolay</dc:creator>
  <cp:keywords/>
  <dc:description/>
  <dc:identifier/>
  <dc:language/>
  <cp:lastModifiedBy>23242821@sigma.sbrf.ru</cp:lastModifiedBy>
  <cp:revision>118</cp:revision>
  <dcterms:modified xsi:type="dcterms:W3CDTF">2026-02-20T10:28:05Z</dcterms:modified>
  <cp:category/>
  <cp:contentStatus/>
  <cp:version/>
</cp:coreProperties>
</file>